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4" r:id="rId3"/>
    <p:sldId id="267" r:id="rId4"/>
    <p:sldId id="289" r:id="rId5"/>
    <p:sldId id="268" r:id="rId6"/>
    <p:sldId id="288" r:id="rId7"/>
    <p:sldId id="290" r:id="rId8"/>
    <p:sldId id="269" r:id="rId9"/>
    <p:sldId id="271" r:id="rId10"/>
    <p:sldId id="274" r:id="rId11"/>
    <p:sldId id="275" r:id="rId12"/>
    <p:sldId id="276" r:id="rId13"/>
    <p:sldId id="272" r:id="rId14"/>
    <p:sldId id="277" r:id="rId15"/>
    <p:sldId id="279" r:id="rId16"/>
    <p:sldId id="265" r:id="rId17"/>
    <p:sldId id="286" r:id="rId18"/>
    <p:sldId id="287"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43"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CFB6-2DB2-4601-9E5B-41958F3D1652}" type="datetimeFigureOut">
              <a:rPr lang="en-US" smtClean="0"/>
              <a:pPr/>
              <a:t>9/6/2016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C21BE-1AC6-447E-9ECC-EA46DA2A7C60}" type="slidenum">
              <a:rPr lang="en-IN" smtClean="0"/>
              <a:pPr/>
              <a:t>‹#›</a:t>
            </a:fld>
            <a:endParaRPr lang="en-IN"/>
          </a:p>
        </p:txBody>
      </p:sp>
    </p:spTree>
    <p:extLst>
      <p:ext uri="{BB962C8B-B14F-4D97-AF65-F5344CB8AC3E}">
        <p14:creationId xmlns:p14="http://schemas.microsoft.com/office/powerpoint/2010/main" val="197448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a:t>
            </a:fld>
            <a:endParaRPr lang="en-IN"/>
          </a:p>
        </p:txBody>
      </p:sp>
    </p:spTree>
    <p:extLst>
      <p:ext uri="{BB962C8B-B14F-4D97-AF65-F5344CB8AC3E}">
        <p14:creationId xmlns:p14="http://schemas.microsoft.com/office/powerpoint/2010/main" val="298310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Grams/</a:t>
            </a:r>
            <a:r>
              <a:rPr lang="en-US" dirty="0" err="1" smtClean="0"/>
              <a:t>deci</a:t>
            </a:r>
            <a:r>
              <a:rPr lang="en-US" dirty="0" smtClean="0"/>
              <a:t> </a:t>
            </a:r>
            <a:r>
              <a:rPr lang="en-US" dirty="0" err="1" smtClean="0"/>
              <a:t>litre</a:t>
            </a:r>
            <a:r>
              <a:rPr lang="en-US" dirty="0" smtClean="0"/>
              <a:t> = </a:t>
            </a:r>
            <a:r>
              <a:rPr lang="en-US" sz="1200" b="0" i="0" kern="1200" dirty="0" smtClean="0">
                <a:solidFill>
                  <a:schemeClr val="tx1"/>
                </a:solidFill>
                <a:effectLst/>
                <a:latin typeface="+mn-lt"/>
                <a:ea typeface="+mn-ea"/>
                <a:cs typeface="+mn-cs"/>
              </a:rPr>
              <a:t>A metric unit of volume equal to one tenth of a </a:t>
            </a:r>
            <a:r>
              <a:rPr lang="en-US" sz="1200" b="0" i="0" kern="1200" dirty="0" err="1" smtClean="0">
                <a:solidFill>
                  <a:schemeClr val="tx1"/>
                </a:solidFill>
                <a:effectLst/>
                <a:latin typeface="+mn-lt"/>
                <a:ea typeface="+mn-ea"/>
                <a:cs typeface="+mn-cs"/>
              </a:rPr>
              <a:t>litre</a:t>
            </a:r>
            <a:r>
              <a:rPr lang="en-US" dirty="0" smtClean="0"/>
              <a:t/>
            </a:r>
            <a:br>
              <a:rPr lang="en-US" dirty="0" smtClean="0"/>
            </a:br>
            <a:r>
              <a:rPr lang="en-US" sz="1200" b="0" i="0" kern="1200" dirty="0" smtClean="0">
                <a:solidFill>
                  <a:schemeClr val="tx1"/>
                </a:solidFill>
                <a:effectLst/>
                <a:latin typeface="+mn-lt"/>
                <a:ea typeface="+mn-ea"/>
                <a:cs typeface="+mn-cs"/>
              </a:rPr>
              <a:t>so </a:t>
            </a:r>
            <a:r>
              <a:rPr lang="en-US" sz="1200" b="0" i="0" kern="1200" dirty="0" err="1" smtClean="0">
                <a:solidFill>
                  <a:schemeClr val="tx1"/>
                </a:solidFill>
                <a:effectLst/>
                <a:latin typeface="+mn-lt"/>
                <a:ea typeface="+mn-ea"/>
                <a:cs typeface="+mn-cs"/>
              </a:rPr>
              <a:t>technicly</a:t>
            </a:r>
            <a:r>
              <a:rPr lang="en-US" sz="1200" b="0" i="0" kern="1200" dirty="0" smtClean="0">
                <a:solidFill>
                  <a:schemeClr val="tx1"/>
                </a:solidFill>
                <a:effectLst/>
                <a:latin typeface="+mn-lt"/>
                <a:ea typeface="+mn-ea"/>
                <a:cs typeface="+mn-cs"/>
              </a:rPr>
              <a:t> 100 ml</a:t>
            </a:r>
            <a:endParaRPr lang="en-US" dirty="0"/>
          </a:p>
        </p:txBody>
      </p:sp>
      <p:sp>
        <p:nvSpPr>
          <p:cNvPr id="4" name="Slide Number Placeholder 3"/>
          <p:cNvSpPr>
            <a:spLocks noGrp="1"/>
          </p:cNvSpPr>
          <p:nvPr>
            <p:ph type="sldNum" sz="quarter" idx="10"/>
          </p:nvPr>
        </p:nvSpPr>
        <p:spPr/>
        <p:txBody>
          <a:bodyPr/>
          <a:lstStyle/>
          <a:p>
            <a:fld id="{B06C21BE-1AC6-447E-9ECC-EA46DA2A7C60}" type="slidenum">
              <a:rPr lang="en-IN" smtClean="0"/>
              <a:pPr/>
              <a:t>10</a:t>
            </a:fld>
            <a:endParaRPr lang="en-IN"/>
          </a:p>
        </p:txBody>
      </p:sp>
    </p:spTree>
    <p:extLst>
      <p:ext uri="{BB962C8B-B14F-4D97-AF65-F5344CB8AC3E}">
        <p14:creationId xmlns:p14="http://schemas.microsoft.com/office/powerpoint/2010/main" val="332434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11</a:t>
            </a:fld>
            <a:endParaRPr lang="en-IN"/>
          </a:p>
        </p:txBody>
      </p:sp>
    </p:spTree>
    <p:extLst>
      <p:ext uri="{BB962C8B-B14F-4D97-AF65-F5344CB8AC3E}">
        <p14:creationId xmlns:p14="http://schemas.microsoft.com/office/powerpoint/2010/main" val="97891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12</a:t>
            </a:fld>
            <a:endParaRPr lang="en-IN"/>
          </a:p>
        </p:txBody>
      </p:sp>
    </p:spTree>
    <p:extLst>
      <p:ext uri="{BB962C8B-B14F-4D97-AF65-F5344CB8AC3E}">
        <p14:creationId xmlns:p14="http://schemas.microsoft.com/office/powerpoint/2010/main" val="225924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13</a:t>
            </a:fld>
            <a:endParaRPr lang="en-IN"/>
          </a:p>
        </p:txBody>
      </p:sp>
    </p:spTree>
    <p:extLst>
      <p:ext uri="{BB962C8B-B14F-4D97-AF65-F5344CB8AC3E}">
        <p14:creationId xmlns:p14="http://schemas.microsoft.com/office/powerpoint/2010/main" val="404559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14</a:t>
            </a:fld>
            <a:endParaRPr lang="en-IN"/>
          </a:p>
        </p:txBody>
      </p:sp>
    </p:spTree>
    <p:extLst>
      <p:ext uri="{BB962C8B-B14F-4D97-AF65-F5344CB8AC3E}">
        <p14:creationId xmlns:p14="http://schemas.microsoft.com/office/powerpoint/2010/main" val="2854002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15</a:t>
            </a:fld>
            <a:endParaRPr lang="en-IN"/>
          </a:p>
        </p:txBody>
      </p:sp>
    </p:spTree>
    <p:extLst>
      <p:ext uri="{BB962C8B-B14F-4D97-AF65-F5344CB8AC3E}">
        <p14:creationId xmlns:p14="http://schemas.microsoft.com/office/powerpoint/2010/main" val="362294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16</a:t>
            </a:fld>
            <a:endParaRPr lang="en-IN"/>
          </a:p>
        </p:txBody>
      </p:sp>
    </p:spTree>
    <p:extLst>
      <p:ext uri="{BB962C8B-B14F-4D97-AF65-F5344CB8AC3E}">
        <p14:creationId xmlns:p14="http://schemas.microsoft.com/office/powerpoint/2010/main" val="68285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17</a:t>
            </a:fld>
            <a:endParaRPr lang="en-IN"/>
          </a:p>
        </p:txBody>
      </p:sp>
    </p:spTree>
    <p:extLst>
      <p:ext uri="{BB962C8B-B14F-4D97-AF65-F5344CB8AC3E}">
        <p14:creationId xmlns:p14="http://schemas.microsoft.com/office/powerpoint/2010/main" val="216095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18</a:t>
            </a:fld>
            <a:endParaRPr lang="en-IN"/>
          </a:p>
        </p:txBody>
      </p:sp>
    </p:spTree>
    <p:extLst>
      <p:ext uri="{BB962C8B-B14F-4D97-AF65-F5344CB8AC3E}">
        <p14:creationId xmlns:p14="http://schemas.microsoft.com/office/powerpoint/2010/main" val="264238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19</a:t>
            </a:fld>
            <a:endParaRPr lang="en-IN"/>
          </a:p>
        </p:txBody>
      </p:sp>
    </p:spTree>
    <p:extLst>
      <p:ext uri="{BB962C8B-B14F-4D97-AF65-F5344CB8AC3E}">
        <p14:creationId xmlns:p14="http://schemas.microsoft.com/office/powerpoint/2010/main" val="73822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66725" lvl="1" indent="-233363">
              <a:buClr>
                <a:srgbClr val="226E52"/>
              </a:buClr>
              <a:buFontTx/>
              <a:buChar char="•"/>
            </a:pPr>
            <a:r>
              <a:rPr lang="en-US" sz="3200" dirty="0" smtClean="0">
                <a:latin typeface="Book Antiqua" pitchFamily="18" charset="0"/>
              </a:rPr>
              <a:t>Oxygen is picked up in the lungs by red blood cells and carried to body tissues.</a:t>
            </a:r>
          </a:p>
          <a:p>
            <a:pPr marL="466725" lvl="1" indent="-233363">
              <a:buClr>
                <a:srgbClr val="226E52"/>
              </a:buClr>
              <a:buFontTx/>
              <a:buChar char="•"/>
            </a:pPr>
            <a:r>
              <a:rPr lang="en-US" sz="3200" dirty="0" smtClean="0">
                <a:latin typeface="Book Antiqua" pitchFamily="18" charset="0"/>
              </a:rPr>
              <a:t>Red blood cells carry carbon dioxide from the tissues to the lungs.</a:t>
            </a:r>
          </a:p>
          <a:p>
            <a:pPr marL="466725" lvl="1" indent="-233363">
              <a:buClr>
                <a:srgbClr val="226E52"/>
              </a:buClr>
              <a:buFontTx/>
              <a:buChar char="•"/>
            </a:pPr>
            <a:r>
              <a:rPr lang="en-US" sz="3200" dirty="0" smtClean="0">
                <a:latin typeface="Book Antiqua" pitchFamily="18" charset="0"/>
              </a:rPr>
              <a:t>Blood cells are produced in bone marrow.</a:t>
            </a:r>
          </a:p>
          <a:p>
            <a:pPr marL="466725" lvl="1" indent="-233363">
              <a:buClr>
                <a:srgbClr val="226E52"/>
              </a:buClr>
              <a:buFontTx/>
              <a:buChar char="•"/>
            </a:pPr>
            <a:r>
              <a:rPr lang="en-US" sz="3200" dirty="0" smtClean="0">
                <a:latin typeface="Book Antiqua" pitchFamily="18" charset="0"/>
              </a:rPr>
              <a:t>White blood cells are part of the immune response and fight foreign cells and produce antibodies.</a:t>
            </a:r>
          </a:p>
          <a:p>
            <a:pPr marL="466725" lvl="1" indent="-233363">
              <a:buClr>
                <a:srgbClr val="226E52"/>
              </a:buClr>
              <a:buFontTx/>
              <a:buChar char="•"/>
            </a:pPr>
            <a:r>
              <a:rPr lang="en-US" sz="3200" dirty="0" smtClean="0">
                <a:latin typeface="Book Antiqua" pitchFamily="18" charset="0"/>
              </a:rPr>
              <a:t>Platelets form clots around injuries to prevent blood loss and promote healing</a:t>
            </a:r>
          </a:p>
          <a:p>
            <a:pPr>
              <a:spcBef>
                <a:spcPts val="500"/>
              </a:spcBef>
              <a:spcAft>
                <a:spcPts val="500"/>
              </a:spcAft>
            </a:pPr>
            <a:r>
              <a:rPr lang="en-US" sz="1200" b="1" dirty="0" smtClean="0"/>
              <a:t>Plasma is the liquid part of your blood in which red cells and platelets float. </a:t>
            </a:r>
          </a:p>
          <a:p>
            <a:pPr>
              <a:spcBef>
                <a:spcPts val="500"/>
              </a:spcBef>
              <a:spcAft>
                <a:spcPts val="500"/>
              </a:spcAft>
            </a:pPr>
            <a:r>
              <a:rPr lang="en-US" sz="1200" b="1" dirty="0" smtClean="0"/>
              <a:t>Plasma is mostly water, but the proteins it contains are necessary for life. </a:t>
            </a:r>
          </a:p>
          <a:p>
            <a:endParaRPr lang="en-IN" dirty="0"/>
          </a:p>
        </p:txBody>
      </p:sp>
      <p:sp>
        <p:nvSpPr>
          <p:cNvPr id="4" name="Slide Number Placeholder 3"/>
          <p:cNvSpPr>
            <a:spLocks noGrp="1"/>
          </p:cNvSpPr>
          <p:nvPr>
            <p:ph type="sldNum" sz="quarter" idx="10"/>
          </p:nvPr>
        </p:nvSpPr>
        <p:spPr/>
        <p:txBody>
          <a:bodyPr/>
          <a:lstStyle/>
          <a:p>
            <a:fld id="{B06C21BE-1AC6-447E-9ECC-EA46DA2A7C60}" type="slidenum">
              <a:rPr lang="en-IN" smtClean="0"/>
              <a:pPr/>
              <a:t>2</a:t>
            </a:fld>
            <a:endParaRPr lang="en-IN"/>
          </a:p>
        </p:txBody>
      </p:sp>
    </p:spTree>
    <p:extLst>
      <p:ext uri="{BB962C8B-B14F-4D97-AF65-F5344CB8AC3E}">
        <p14:creationId xmlns:p14="http://schemas.microsoft.com/office/powerpoint/2010/main" val="41539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3</a:t>
            </a:fld>
            <a:endParaRPr lang="en-IN"/>
          </a:p>
        </p:txBody>
      </p:sp>
    </p:spTree>
    <p:extLst>
      <p:ext uri="{BB962C8B-B14F-4D97-AF65-F5344CB8AC3E}">
        <p14:creationId xmlns:p14="http://schemas.microsoft.com/office/powerpoint/2010/main" val="414321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4</a:t>
            </a:fld>
            <a:endParaRPr lang="en-IN"/>
          </a:p>
        </p:txBody>
      </p:sp>
    </p:spTree>
    <p:extLst>
      <p:ext uri="{BB962C8B-B14F-4D97-AF65-F5344CB8AC3E}">
        <p14:creationId xmlns:p14="http://schemas.microsoft.com/office/powerpoint/2010/main" val="8236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5</a:t>
            </a:fld>
            <a:endParaRPr lang="en-IN"/>
          </a:p>
        </p:txBody>
      </p:sp>
    </p:spTree>
    <p:extLst>
      <p:ext uri="{BB962C8B-B14F-4D97-AF65-F5344CB8AC3E}">
        <p14:creationId xmlns:p14="http://schemas.microsoft.com/office/powerpoint/2010/main" val="212903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66725" lvl="1" indent="-233363">
              <a:buClr>
                <a:srgbClr val="226E52"/>
              </a:buClr>
              <a:buFontTx/>
              <a:buChar char="•"/>
            </a:pPr>
            <a:r>
              <a:rPr lang="en-US" sz="3200" dirty="0" smtClean="0">
                <a:latin typeface="Book Antiqua" pitchFamily="18" charset="0"/>
              </a:rPr>
              <a:t>Oxygen is picked up in the lungs by red blood cells and carried to body tissues.</a:t>
            </a:r>
          </a:p>
          <a:p>
            <a:pPr marL="466725" lvl="1" indent="-233363">
              <a:buClr>
                <a:srgbClr val="226E52"/>
              </a:buClr>
              <a:buFontTx/>
              <a:buChar char="•"/>
            </a:pPr>
            <a:r>
              <a:rPr lang="en-US" sz="3200" dirty="0" smtClean="0">
                <a:latin typeface="Book Antiqua" pitchFamily="18" charset="0"/>
              </a:rPr>
              <a:t>Red blood cells carry carbon dioxide from the tissues to the lungs.</a:t>
            </a:r>
          </a:p>
          <a:p>
            <a:pPr marL="466725" lvl="1" indent="-233363">
              <a:buClr>
                <a:srgbClr val="226E52"/>
              </a:buClr>
              <a:buFontTx/>
              <a:buChar char="•"/>
            </a:pPr>
            <a:r>
              <a:rPr lang="en-US" sz="3200" dirty="0" smtClean="0">
                <a:latin typeface="Book Antiqua" pitchFamily="18" charset="0"/>
              </a:rPr>
              <a:t>Blood cells are produced in bone marrow.</a:t>
            </a:r>
          </a:p>
          <a:p>
            <a:pPr marL="466725" lvl="1" indent="-233363">
              <a:buClr>
                <a:srgbClr val="226E52"/>
              </a:buClr>
              <a:buFontTx/>
              <a:buChar char="•"/>
            </a:pPr>
            <a:r>
              <a:rPr lang="en-US" sz="3200" dirty="0" smtClean="0">
                <a:latin typeface="Book Antiqua" pitchFamily="18" charset="0"/>
              </a:rPr>
              <a:t>White blood cells are part of the immune response and fight foreign cells and produce antibodies.</a:t>
            </a:r>
          </a:p>
          <a:p>
            <a:pPr marL="466725" lvl="1" indent="-233363">
              <a:buClr>
                <a:srgbClr val="226E52"/>
              </a:buClr>
              <a:buFontTx/>
              <a:buChar char="•"/>
            </a:pPr>
            <a:r>
              <a:rPr lang="en-US" sz="3200" dirty="0" smtClean="0">
                <a:latin typeface="Book Antiqua" pitchFamily="18" charset="0"/>
              </a:rPr>
              <a:t>Platelets form clots around injuries to prevent blood loss and promote healing</a:t>
            </a:r>
          </a:p>
          <a:p>
            <a:pPr>
              <a:spcBef>
                <a:spcPts val="500"/>
              </a:spcBef>
              <a:spcAft>
                <a:spcPts val="500"/>
              </a:spcAft>
            </a:pPr>
            <a:r>
              <a:rPr lang="en-US" sz="1200" b="1" dirty="0" smtClean="0"/>
              <a:t>Plasma is the liquid part of your blood in which red cells and platelets float. </a:t>
            </a:r>
          </a:p>
          <a:p>
            <a:pPr>
              <a:spcBef>
                <a:spcPts val="500"/>
              </a:spcBef>
              <a:spcAft>
                <a:spcPts val="500"/>
              </a:spcAft>
            </a:pPr>
            <a:r>
              <a:rPr lang="en-US" sz="1200" b="1" dirty="0" smtClean="0"/>
              <a:t>Plasma is mostly water, but the proteins it contains are necessary for life. </a:t>
            </a:r>
          </a:p>
          <a:p>
            <a:endParaRPr lang="en-IN" dirty="0"/>
          </a:p>
        </p:txBody>
      </p:sp>
      <p:sp>
        <p:nvSpPr>
          <p:cNvPr id="4" name="Slide Number Placeholder 3"/>
          <p:cNvSpPr>
            <a:spLocks noGrp="1"/>
          </p:cNvSpPr>
          <p:nvPr>
            <p:ph type="sldNum" sz="quarter" idx="10"/>
          </p:nvPr>
        </p:nvSpPr>
        <p:spPr/>
        <p:txBody>
          <a:bodyPr/>
          <a:lstStyle/>
          <a:p>
            <a:fld id="{B06C21BE-1AC6-447E-9ECC-EA46DA2A7C60}" type="slidenum">
              <a:rPr lang="en-IN" smtClean="0"/>
              <a:pPr/>
              <a:t>6</a:t>
            </a:fld>
            <a:endParaRPr lang="en-IN"/>
          </a:p>
        </p:txBody>
      </p:sp>
    </p:spTree>
    <p:extLst>
      <p:ext uri="{BB962C8B-B14F-4D97-AF65-F5344CB8AC3E}">
        <p14:creationId xmlns:p14="http://schemas.microsoft.com/office/powerpoint/2010/main" val="11631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66725" lvl="1" indent="-233363">
              <a:buClr>
                <a:srgbClr val="226E52"/>
              </a:buClr>
              <a:buFontTx/>
              <a:buChar char="•"/>
            </a:pPr>
            <a:r>
              <a:rPr lang="en-US" sz="3200" dirty="0" smtClean="0">
                <a:latin typeface="Book Antiqua" pitchFamily="18" charset="0"/>
              </a:rPr>
              <a:t>Oxygen is picked up in the lungs by red blood cells and carried to body tissues.</a:t>
            </a:r>
          </a:p>
          <a:p>
            <a:pPr marL="466725" lvl="1" indent="-233363">
              <a:buClr>
                <a:srgbClr val="226E52"/>
              </a:buClr>
              <a:buFontTx/>
              <a:buChar char="•"/>
            </a:pPr>
            <a:r>
              <a:rPr lang="en-US" sz="3200" dirty="0" smtClean="0">
                <a:latin typeface="Book Antiqua" pitchFamily="18" charset="0"/>
              </a:rPr>
              <a:t>Red blood cells carry carbon dioxide from the tissues to the lungs.</a:t>
            </a:r>
          </a:p>
          <a:p>
            <a:pPr marL="466725" lvl="1" indent="-233363">
              <a:buClr>
                <a:srgbClr val="226E52"/>
              </a:buClr>
              <a:buFontTx/>
              <a:buChar char="•"/>
            </a:pPr>
            <a:r>
              <a:rPr lang="en-US" sz="3200" dirty="0" smtClean="0">
                <a:latin typeface="Book Antiqua" pitchFamily="18" charset="0"/>
              </a:rPr>
              <a:t>Blood cells are produced in bone marrow.</a:t>
            </a:r>
          </a:p>
          <a:p>
            <a:pPr marL="466725" lvl="1" indent="-233363">
              <a:buClr>
                <a:srgbClr val="226E52"/>
              </a:buClr>
              <a:buFontTx/>
              <a:buChar char="•"/>
            </a:pPr>
            <a:r>
              <a:rPr lang="en-US" sz="3200" dirty="0" smtClean="0">
                <a:latin typeface="Book Antiqua" pitchFamily="18" charset="0"/>
              </a:rPr>
              <a:t>White blood cells are part of the immune response and fight foreign cells and produce antibodies.</a:t>
            </a:r>
          </a:p>
          <a:p>
            <a:pPr marL="466725" lvl="1" indent="-233363">
              <a:buClr>
                <a:srgbClr val="226E52"/>
              </a:buClr>
              <a:buFontTx/>
              <a:buChar char="•"/>
            </a:pPr>
            <a:r>
              <a:rPr lang="en-US" sz="3200" dirty="0" smtClean="0">
                <a:latin typeface="Book Antiqua" pitchFamily="18" charset="0"/>
              </a:rPr>
              <a:t>Platelets form clots around injuries to prevent blood loss and promote healing</a:t>
            </a:r>
          </a:p>
          <a:p>
            <a:pPr>
              <a:spcBef>
                <a:spcPts val="500"/>
              </a:spcBef>
              <a:spcAft>
                <a:spcPts val="500"/>
              </a:spcAft>
            </a:pPr>
            <a:r>
              <a:rPr lang="en-US" sz="1200" b="1" dirty="0" smtClean="0"/>
              <a:t>Plasma is the liquid part of your blood in which red cells and platelets float. </a:t>
            </a:r>
          </a:p>
          <a:p>
            <a:pPr>
              <a:spcBef>
                <a:spcPts val="500"/>
              </a:spcBef>
              <a:spcAft>
                <a:spcPts val="500"/>
              </a:spcAft>
            </a:pPr>
            <a:r>
              <a:rPr lang="en-US" sz="1200" b="1" dirty="0" smtClean="0"/>
              <a:t>Plasma is mostly water, but the proteins it contains are necessary for life. </a:t>
            </a:r>
          </a:p>
          <a:p>
            <a:endParaRPr lang="en-IN" dirty="0"/>
          </a:p>
        </p:txBody>
      </p:sp>
      <p:sp>
        <p:nvSpPr>
          <p:cNvPr id="4" name="Slide Number Placeholder 3"/>
          <p:cNvSpPr>
            <a:spLocks noGrp="1"/>
          </p:cNvSpPr>
          <p:nvPr>
            <p:ph type="sldNum" sz="quarter" idx="10"/>
          </p:nvPr>
        </p:nvSpPr>
        <p:spPr/>
        <p:txBody>
          <a:bodyPr/>
          <a:lstStyle/>
          <a:p>
            <a:fld id="{B06C21BE-1AC6-447E-9ECC-EA46DA2A7C60}" type="slidenum">
              <a:rPr lang="en-IN" smtClean="0"/>
              <a:pPr/>
              <a:t>7</a:t>
            </a:fld>
            <a:endParaRPr lang="en-IN"/>
          </a:p>
        </p:txBody>
      </p:sp>
    </p:spTree>
    <p:extLst>
      <p:ext uri="{BB962C8B-B14F-4D97-AF65-F5344CB8AC3E}">
        <p14:creationId xmlns:p14="http://schemas.microsoft.com/office/powerpoint/2010/main" val="358881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8</a:t>
            </a:fld>
            <a:endParaRPr lang="en-IN"/>
          </a:p>
        </p:txBody>
      </p:sp>
    </p:spTree>
    <p:extLst>
      <p:ext uri="{BB962C8B-B14F-4D97-AF65-F5344CB8AC3E}">
        <p14:creationId xmlns:p14="http://schemas.microsoft.com/office/powerpoint/2010/main" val="173120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06C21BE-1AC6-447E-9ECC-EA46DA2A7C60}" type="slidenum">
              <a:rPr lang="en-IN" smtClean="0"/>
              <a:pPr/>
              <a:t>9</a:t>
            </a:fld>
            <a:endParaRPr lang="en-IN"/>
          </a:p>
        </p:txBody>
      </p:sp>
    </p:spTree>
    <p:extLst>
      <p:ext uri="{BB962C8B-B14F-4D97-AF65-F5344CB8AC3E}">
        <p14:creationId xmlns:p14="http://schemas.microsoft.com/office/powerpoint/2010/main" val="230707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tejusindi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ss\Desktop\BDC\slide-1-728.jpg"/>
          <p:cNvPicPr>
            <a:picLocks noChangeAspect="1" noChangeArrowheads="1"/>
          </p:cNvPicPr>
          <p:nvPr/>
        </p:nvPicPr>
        <p:blipFill>
          <a:blip r:embed="rId3"/>
          <a:srcRect/>
          <a:stretch>
            <a:fillRect/>
          </a:stretch>
        </p:blipFill>
        <p:spPr bwMode="auto">
          <a:xfrm>
            <a:off x="228600" y="228600"/>
            <a:ext cx="8686800" cy="5143500"/>
          </a:xfrm>
          <a:prstGeom prst="rect">
            <a:avLst/>
          </a:prstGeom>
          <a:noFill/>
        </p:spPr>
      </p:pic>
      <p:sp>
        <p:nvSpPr>
          <p:cNvPr id="11" name="Title 10"/>
          <p:cNvSpPr>
            <a:spLocks noGrp="1"/>
          </p:cNvSpPr>
          <p:nvPr>
            <p:ph type="ctrTitle"/>
          </p:nvPr>
        </p:nvSpPr>
        <p:spPr/>
        <p:txBody>
          <a:bodyPr/>
          <a:lstStyle/>
          <a:p>
            <a:endParaRPr lang="en-US"/>
          </a:p>
        </p:txBody>
      </p:sp>
      <p:sp>
        <p:nvSpPr>
          <p:cNvPr id="12" name="Subtitle 11"/>
          <p:cNvSpPr>
            <a:spLocks noGrp="1"/>
          </p:cNvSpPr>
          <p:nvPr>
            <p:ph type="subTitle" idx="1"/>
          </p:nvPr>
        </p:nvSpPr>
        <p:spPr/>
        <p:txBody>
          <a:bodyPr/>
          <a:lstStyle/>
          <a:p>
            <a:endParaRPr lang="en-US"/>
          </a:p>
        </p:txBody>
      </p:sp>
      <p:pic>
        <p:nvPicPr>
          <p:cNvPr id="4" name="Picture 3" descr="preview.jpg"/>
          <p:cNvPicPr>
            <a:picLocks noChangeAspect="1"/>
          </p:cNvPicPr>
          <p:nvPr/>
        </p:nvPicPr>
        <p:blipFill>
          <a:blip r:embed="rId4"/>
          <a:stretch>
            <a:fillRect/>
          </a:stretch>
        </p:blipFill>
        <p:spPr>
          <a:xfrm>
            <a:off x="0" y="0"/>
            <a:ext cx="9144000" cy="6858000"/>
          </a:xfrm>
          <a:prstGeom prst="rect">
            <a:avLst/>
          </a:prstGeom>
        </p:spPr>
      </p:pic>
      <p:sp>
        <p:nvSpPr>
          <p:cNvPr id="5" name="Rounded Rectangle 4"/>
          <p:cNvSpPr/>
          <p:nvPr/>
        </p:nvSpPr>
        <p:spPr>
          <a:xfrm rot="10800000" flipV="1">
            <a:off x="1583895" y="462645"/>
            <a:ext cx="5029200" cy="762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endParaRPr>
          </a:p>
        </p:txBody>
      </p:sp>
      <p:sp>
        <p:nvSpPr>
          <p:cNvPr id="8" name="Rectangle 7"/>
          <p:cNvSpPr/>
          <p:nvPr/>
        </p:nvSpPr>
        <p:spPr>
          <a:xfrm>
            <a:off x="777430" y="381000"/>
            <a:ext cx="6842570" cy="32316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Blood Donation</a:t>
            </a:r>
          </a:p>
          <a:p>
            <a:pPr algn="ctr"/>
            <a:r>
              <a:rPr lang="en-US" sz="3200" b="1" dirty="0" smtClean="0">
                <a:solidFill>
                  <a:srgbClr val="002060"/>
                </a:solidFill>
              </a:rPr>
              <a:t>The facts, history, and issues regarding blood</a:t>
            </a:r>
          </a:p>
          <a:p>
            <a:pPr algn="ctr"/>
            <a:r>
              <a:rPr lang="en-US" sz="3200" b="1" dirty="0" smtClean="0">
                <a:solidFill>
                  <a:srgbClr val="002060"/>
                </a:solidFill>
              </a:rPr>
              <a:t>transfusion and donation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8" name="Picture 4" descr="Tejus"/>
          <p:cNvPicPr>
            <a:picLocks noChangeAspect="1" noChangeArrowheads="1"/>
          </p:cNvPicPr>
          <p:nvPr/>
        </p:nvPicPr>
        <p:blipFill>
          <a:blip r:embed="rId5"/>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_singingforlife.jpg"/>
          <p:cNvPicPr>
            <a:picLocks noChangeAspect="1"/>
          </p:cNvPicPr>
          <p:nvPr/>
        </p:nvPicPr>
        <p:blipFill>
          <a:blip r:embed="rId3"/>
          <a:stretch>
            <a:fillRect/>
          </a:stretch>
        </p:blipFill>
        <p:spPr>
          <a:xfrm>
            <a:off x="4800600" y="2971800"/>
            <a:ext cx="3733800" cy="2438400"/>
          </a:xfrm>
          <a:prstGeom prst="rect">
            <a:avLst/>
          </a:prstGeom>
        </p:spPr>
      </p:pic>
      <p:sp>
        <p:nvSpPr>
          <p:cNvPr id="13" name="Content Placeholder 12"/>
          <p:cNvSpPr>
            <a:spLocks noGrp="1"/>
          </p:cNvSpPr>
          <p:nvPr>
            <p:ph idx="1"/>
          </p:nvPr>
        </p:nvSpPr>
        <p:spPr>
          <a:xfrm>
            <a:off x="533400" y="579437"/>
            <a:ext cx="7924800" cy="5516563"/>
          </a:xfrm>
        </p:spPr>
        <p:txBody>
          <a:bodyPr>
            <a:normAutofit/>
          </a:bodyPr>
          <a:lstStyle/>
          <a:p>
            <a:pPr>
              <a:spcAft>
                <a:spcPct val="10000"/>
              </a:spcAft>
              <a:buClr>
                <a:srgbClr val="FF0000"/>
              </a:buClr>
              <a:buFont typeface="Wingdings" pitchFamily="2" charset="2"/>
              <a:buChar char="S"/>
            </a:pPr>
            <a:endParaRPr lang="en-US" sz="1800" dirty="0" smtClean="0">
              <a:latin typeface="Book Antiqua" pitchFamily="18" charset="0"/>
            </a:endParaRPr>
          </a:p>
          <a:p>
            <a:pPr>
              <a:spcAft>
                <a:spcPct val="10000"/>
              </a:spcAft>
              <a:buClr>
                <a:srgbClr val="FF0000"/>
              </a:buClr>
              <a:buFont typeface="Wingdings" pitchFamily="2" charset="2"/>
              <a:buChar char="S"/>
            </a:pPr>
            <a:endParaRPr lang="en-US" sz="1800" dirty="0" smtClean="0">
              <a:latin typeface="Book Antiqua" pitchFamily="18" charset="0"/>
            </a:endParaRPr>
          </a:p>
          <a:p>
            <a:pPr>
              <a:spcAft>
                <a:spcPct val="10000"/>
              </a:spcAft>
              <a:buClr>
                <a:srgbClr val="FF0000"/>
              </a:buClr>
              <a:buFont typeface="Wingdings" pitchFamily="2" charset="2"/>
              <a:buChar char="S"/>
            </a:pPr>
            <a:r>
              <a:rPr lang="en-US" sz="1800" dirty="0" smtClean="0">
                <a:latin typeface="Book Antiqua" pitchFamily="18" charset="0"/>
              </a:rPr>
              <a:t>Blood </a:t>
            </a:r>
            <a:r>
              <a:rPr lang="en-US" sz="1800" dirty="0">
                <a:latin typeface="Book Antiqua" pitchFamily="18" charset="0"/>
              </a:rPr>
              <a:t>is taken </a:t>
            </a:r>
            <a:r>
              <a:rPr lang="en-US" sz="1800" dirty="0">
                <a:solidFill>
                  <a:srgbClr val="C00000"/>
                </a:solidFill>
                <a:latin typeface="Book Antiqua" pitchFamily="18" charset="0"/>
              </a:rPr>
              <a:t>ONLY</a:t>
            </a:r>
            <a:r>
              <a:rPr lang="en-US" sz="1800" dirty="0">
                <a:latin typeface="Book Antiqua" pitchFamily="18" charset="0"/>
              </a:rPr>
              <a:t> from voluntary donors using </a:t>
            </a:r>
            <a:r>
              <a:rPr lang="en-US" sz="1800" dirty="0">
                <a:solidFill>
                  <a:srgbClr val="C00000"/>
                </a:solidFill>
                <a:latin typeface="Book Antiqua" pitchFamily="18" charset="0"/>
              </a:rPr>
              <a:t>sterile</a:t>
            </a:r>
            <a:r>
              <a:rPr lang="en-US" sz="1800" dirty="0">
                <a:latin typeface="Book Antiqua" pitchFamily="18" charset="0"/>
              </a:rPr>
              <a:t>, </a:t>
            </a:r>
            <a:r>
              <a:rPr lang="en-US" sz="1800" dirty="0">
                <a:solidFill>
                  <a:srgbClr val="C00000"/>
                </a:solidFill>
                <a:latin typeface="Book Antiqua" pitchFamily="18" charset="0"/>
              </a:rPr>
              <a:t>disposable</a:t>
            </a:r>
            <a:r>
              <a:rPr lang="en-US" sz="1800" dirty="0">
                <a:latin typeface="Book Antiqua" pitchFamily="18" charset="0"/>
              </a:rPr>
              <a:t> blood bags &amp; </a:t>
            </a:r>
            <a:r>
              <a:rPr lang="en-US" sz="1800" dirty="0" smtClean="0">
                <a:latin typeface="Book Antiqua" pitchFamily="18" charset="0"/>
              </a:rPr>
              <a:t>instruments</a:t>
            </a:r>
          </a:p>
          <a:p>
            <a:pPr>
              <a:spcAft>
                <a:spcPct val="10000"/>
              </a:spcAft>
              <a:buClr>
                <a:srgbClr val="FF0000"/>
              </a:buClr>
              <a:buFont typeface="Wingdings" pitchFamily="2" charset="2"/>
              <a:buChar char="S"/>
            </a:pPr>
            <a:r>
              <a:rPr lang="en-US" sz="1800" dirty="0" smtClean="0">
                <a:latin typeface="Book Antiqua" pitchFamily="18" charset="0"/>
              </a:rPr>
              <a:t>Donated </a:t>
            </a:r>
            <a:r>
              <a:rPr lang="en-US" sz="1800" dirty="0">
                <a:latin typeface="Book Antiqua" pitchFamily="18" charset="0"/>
              </a:rPr>
              <a:t>Blood is </a:t>
            </a:r>
            <a:r>
              <a:rPr lang="en-US" sz="1800" dirty="0">
                <a:solidFill>
                  <a:srgbClr val="C00000"/>
                </a:solidFill>
                <a:latin typeface="Book Antiqua" pitchFamily="18" charset="0"/>
              </a:rPr>
              <a:t>tested</a:t>
            </a:r>
            <a:r>
              <a:rPr lang="en-US" sz="1800" dirty="0">
                <a:latin typeface="Book Antiqua" pitchFamily="18" charset="0"/>
              </a:rPr>
              <a:t> and </a:t>
            </a:r>
            <a:r>
              <a:rPr lang="en-US" sz="1800" dirty="0">
                <a:solidFill>
                  <a:srgbClr val="C00000"/>
                </a:solidFill>
                <a:latin typeface="Book Antiqua" pitchFamily="18" charset="0"/>
              </a:rPr>
              <a:t>separated</a:t>
            </a:r>
            <a:r>
              <a:rPr lang="en-US" sz="1800" dirty="0">
                <a:latin typeface="Book Antiqua" pitchFamily="18" charset="0"/>
              </a:rPr>
              <a:t> into components benefiting </a:t>
            </a:r>
            <a:endParaRPr lang="en-US" sz="1800" dirty="0" smtClean="0">
              <a:latin typeface="Book Antiqua" pitchFamily="18" charset="0"/>
            </a:endParaRPr>
          </a:p>
          <a:p>
            <a:pPr marL="0" indent="0">
              <a:spcAft>
                <a:spcPct val="10000"/>
              </a:spcAft>
              <a:buClr>
                <a:srgbClr val="FF0000"/>
              </a:buClr>
              <a:buNone/>
            </a:pPr>
            <a:r>
              <a:rPr lang="en-US" sz="1800" dirty="0" smtClean="0">
                <a:latin typeface="Book Antiqua" pitchFamily="18" charset="0"/>
              </a:rPr>
              <a:t>      </a:t>
            </a:r>
            <a:r>
              <a:rPr lang="en-US" sz="1800" dirty="0" smtClean="0">
                <a:solidFill>
                  <a:srgbClr val="C00000"/>
                </a:solidFill>
                <a:latin typeface="Book Antiqua" pitchFamily="18" charset="0"/>
              </a:rPr>
              <a:t>3-4</a:t>
            </a:r>
            <a:r>
              <a:rPr lang="en-US" sz="1800" dirty="0" smtClean="0">
                <a:latin typeface="Book Antiqua" pitchFamily="18" charset="0"/>
              </a:rPr>
              <a:t> patients</a:t>
            </a:r>
          </a:p>
          <a:p>
            <a:pPr>
              <a:spcAft>
                <a:spcPct val="10000"/>
              </a:spcAft>
              <a:buClr>
                <a:srgbClr val="FF0000"/>
              </a:buClr>
              <a:buFont typeface="Wingdings" pitchFamily="2" charset="2"/>
              <a:buChar char="S"/>
            </a:pPr>
            <a:r>
              <a:rPr lang="en-US" sz="1800" dirty="0" smtClean="0">
                <a:latin typeface="Book Antiqua" pitchFamily="18" charset="0"/>
              </a:rPr>
              <a:t>It </a:t>
            </a:r>
            <a:r>
              <a:rPr lang="en-US" sz="1800" dirty="0">
                <a:latin typeface="Book Antiqua" pitchFamily="18" charset="0"/>
              </a:rPr>
              <a:t>is safe to donate every </a:t>
            </a:r>
            <a:r>
              <a:rPr lang="en-US" sz="1800" dirty="0">
                <a:solidFill>
                  <a:srgbClr val="C00000"/>
                </a:solidFill>
                <a:latin typeface="Book Antiqua" pitchFamily="18" charset="0"/>
              </a:rPr>
              <a:t>3</a:t>
            </a:r>
            <a:r>
              <a:rPr lang="en-US" sz="1800" dirty="0">
                <a:latin typeface="Book Antiqua" pitchFamily="18" charset="0"/>
              </a:rPr>
              <a:t> months</a:t>
            </a:r>
          </a:p>
          <a:p>
            <a:pPr>
              <a:spcAft>
                <a:spcPct val="10000"/>
              </a:spcAft>
              <a:buClr>
                <a:srgbClr val="FF0000"/>
              </a:buClr>
              <a:buFont typeface="Wingdings" pitchFamily="2" charset="2"/>
              <a:buChar char="S"/>
            </a:pPr>
            <a:endParaRPr lang="en-US" sz="1800" dirty="0" smtClean="0">
              <a:latin typeface="Book Antiqua" pitchFamily="18" charset="0"/>
            </a:endParaRPr>
          </a:p>
          <a:p>
            <a:pPr>
              <a:spcAft>
                <a:spcPct val="10000"/>
              </a:spcAft>
              <a:buClr>
                <a:srgbClr val="FF0000"/>
              </a:buClr>
              <a:buFont typeface="Wingdings" pitchFamily="2" charset="2"/>
              <a:buChar char="S"/>
            </a:pPr>
            <a:r>
              <a:rPr lang="en-US" sz="1800" dirty="0" smtClean="0">
                <a:latin typeface="Book Antiqua" pitchFamily="18" charset="0"/>
              </a:rPr>
              <a:t> </a:t>
            </a:r>
            <a:r>
              <a:rPr lang="en-US" sz="1800" dirty="0">
                <a:latin typeface="Book Antiqua" pitchFamily="18" charset="0"/>
              </a:rPr>
              <a:t>Donation </a:t>
            </a:r>
            <a:r>
              <a:rPr lang="en-US" sz="1800" dirty="0" smtClean="0">
                <a:latin typeface="Book Antiqua" pitchFamily="18" charset="0"/>
              </a:rPr>
              <a:t>criteria's</a:t>
            </a:r>
            <a:endParaRPr lang="en-US" sz="1800" dirty="0">
              <a:latin typeface="Book Antiqua" pitchFamily="18" charset="0"/>
            </a:endParaRPr>
          </a:p>
          <a:p>
            <a:pPr marL="742950" lvl="2" indent="-342900">
              <a:lnSpc>
                <a:spcPct val="130000"/>
              </a:lnSpc>
              <a:buClr>
                <a:srgbClr val="FF0000"/>
              </a:buClr>
              <a:buFont typeface="Wingdings" pitchFamily="2" charset="2"/>
              <a:buChar char="S"/>
            </a:pPr>
            <a:r>
              <a:rPr lang="en-US" sz="1400" dirty="0">
                <a:latin typeface="Book Antiqua" pitchFamily="18" charset="0"/>
              </a:rPr>
              <a:t>Age:  </a:t>
            </a:r>
            <a:r>
              <a:rPr lang="en-US" sz="1400" dirty="0">
                <a:solidFill>
                  <a:srgbClr val="C00000"/>
                </a:solidFill>
                <a:latin typeface="Book Antiqua" pitchFamily="18" charset="0"/>
              </a:rPr>
              <a:t>18 - 60 </a:t>
            </a:r>
            <a:r>
              <a:rPr lang="en-US" sz="1400" dirty="0">
                <a:latin typeface="Book Antiqua" pitchFamily="18" charset="0"/>
              </a:rPr>
              <a:t>years</a:t>
            </a:r>
          </a:p>
          <a:p>
            <a:pPr marL="742950" lvl="2" indent="-342900">
              <a:lnSpc>
                <a:spcPct val="130000"/>
              </a:lnSpc>
              <a:buClr>
                <a:srgbClr val="FF0000"/>
              </a:buClr>
              <a:buFont typeface="Wingdings" pitchFamily="2" charset="2"/>
              <a:buChar char="S"/>
            </a:pPr>
            <a:r>
              <a:rPr lang="en-US" sz="1400" dirty="0">
                <a:latin typeface="Book Antiqua" pitchFamily="18" charset="0"/>
              </a:rPr>
              <a:t>Weight </a:t>
            </a:r>
            <a:r>
              <a:rPr lang="en-US" sz="1400" dirty="0">
                <a:solidFill>
                  <a:srgbClr val="C00000"/>
                </a:solidFill>
                <a:latin typeface="Book Antiqua" pitchFamily="18" charset="0"/>
              </a:rPr>
              <a:t>: &gt; 45 </a:t>
            </a:r>
            <a:r>
              <a:rPr lang="en-US" sz="1400" dirty="0" err="1">
                <a:latin typeface="Book Antiqua" pitchFamily="18" charset="0"/>
              </a:rPr>
              <a:t>kgs</a:t>
            </a:r>
            <a:endParaRPr lang="en-US" sz="1400" dirty="0">
              <a:latin typeface="Book Antiqua" pitchFamily="18" charset="0"/>
            </a:endParaRPr>
          </a:p>
          <a:p>
            <a:pPr marL="742950" lvl="2" indent="-342900">
              <a:lnSpc>
                <a:spcPct val="130000"/>
              </a:lnSpc>
              <a:buClr>
                <a:srgbClr val="FF0000"/>
              </a:buClr>
              <a:buFont typeface="Wingdings" pitchFamily="2" charset="2"/>
              <a:buChar char="S"/>
            </a:pPr>
            <a:r>
              <a:rPr lang="en-US" sz="1400" dirty="0">
                <a:latin typeface="Book Antiqua" pitchFamily="18" charset="0"/>
              </a:rPr>
              <a:t>Hemoglobin level:  </a:t>
            </a:r>
            <a:r>
              <a:rPr lang="en-US" sz="1400" dirty="0">
                <a:solidFill>
                  <a:srgbClr val="C00000"/>
                </a:solidFill>
                <a:latin typeface="Book Antiqua" pitchFamily="18" charset="0"/>
              </a:rPr>
              <a:t>&gt;12 </a:t>
            </a:r>
            <a:r>
              <a:rPr lang="en-US" sz="1400" dirty="0" err="1">
                <a:latin typeface="Book Antiqua" pitchFamily="18" charset="0"/>
              </a:rPr>
              <a:t>gms</a:t>
            </a:r>
            <a:r>
              <a:rPr lang="en-US" sz="1400" dirty="0">
                <a:latin typeface="Book Antiqua" pitchFamily="18" charset="0"/>
              </a:rPr>
              <a:t>/dl </a:t>
            </a:r>
            <a:endParaRPr lang="en-US" sz="1400" dirty="0" smtClean="0">
              <a:latin typeface="Book Antiqua" pitchFamily="18" charset="0"/>
            </a:endParaRPr>
          </a:p>
          <a:p>
            <a:pPr marL="400050" lvl="2" indent="0">
              <a:lnSpc>
                <a:spcPct val="130000"/>
              </a:lnSpc>
              <a:buClr>
                <a:srgbClr val="FF0000"/>
              </a:buClr>
              <a:buNone/>
            </a:pPr>
            <a:r>
              <a:rPr lang="en-US" sz="1400" dirty="0">
                <a:latin typeface="Book Antiqua" pitchFamily="18" charset="0"/>
              </a:rPr>
              <a:t> </a:t>
            </a:r>
            <a:r>
              <a:rPr lang="en-US" sz="1400" dirty="0" smtClean="0">
                <a:latin typeface="Book Antiqua" pitchFamily="18" charset="0"/>
              </a:rPr>
              <a:t>       for </a:t>
            </a:r>
            <a:r>
              <a:rPr lang="en-US" sz="1400" dirty="0">
                <a:latin typeface="Book Antiqua" pitchFamily="18" charset="0"/>
              </a:rPr>
              <a:t>men and </a:t>
            </a:r>
            <a:r>
              <a:rPr lang="en-US" sz="1400" dirty="0">
                <a:solidFill>
                  <a:srgbClr val="C00000"/>
                </a:solidFill>
                <a:latin typeface="Book Antiqua" pitchFamily="18" charset="0"/>
              </a:rPr>
              <a:t>&gt;12.5 </a:t>
            </a:r>
            <a:r>
              <a:rPr lang="en-US" sz="1400" dirty="0" err="1">
                <a:latin typeface="Book Antiqua" pitchFamily="18" charset="0"/>
              </a:rPr>
              <a:t>gms</a:t>
            </a:r>
            <a:r>
              <a:rPr lang="en-US" sz="1400" dirty="0">
                <a:latin typeface="Book Antiqua" pitchFamily="18" charset="0"/>
              </a:rPr>
              <a:t>/dl for women</a:t>
            </a:r>
          </a:p>
          <a:p>
            <a:pPr marL="742950" lvl="2" indent="-342900">
              <a:lnSpc>
                <a:spcPct val="130000"/>
              </a:lnSpc>
              <a:buClr>
                <a:srgbClr val="FF0000"/>
              </a:buClr>
              <a:buFont typeface="Wingdings" pitchFamily="2" charset="2"/>
              <a:buChar char="S"/>
            </a:pPr>
            <a:r>
              <a:rPr lang="en-US" sz="1400" dirty="0">
                <a:latin typeface="Book Antiqua" pitchFamily="18" charset="0"/>
              </a:rPr>
              <a:t>In </a:t>
            </a:r>
            <a:r>
              <a:rPr lang="en-US" sz="1400" dirty="0">
                <a:solidFill>
                  <a:srgbClr val="C00000"/>
                </a:solidFill>
                <a:latin typeface="Book Antiqua" pitchFamily="18" charset="0"/>
              </a:rPr>
              <a:t>good</a:t>
            </a:r>
            <a:r>
              <a:rPr lang="en-US" sz="1400" dirty="0">
                <a:latin typeface="Book Antiqua" pitchFamily="18" charset="0"/>
              </a:rPr>
              <a:t> health</a:t>
            </a:r>
          </a:p>
          <a:p>
            <a:pPr marL="0" indent="0">
              <a:buNone/>
            </a:pPr>
            <a:endParaRPr lang="en-US" dirty="0"/>
          </a:p>
        </p:txBody>
      </p:sp>
      <p:sp>
        <p:nvSpPr>
          <p:cNvPr id="12" name="Date Placeholder 11"/>
          <p:cNvSpPr>
            <a:spLocks noGrp="1"/>
          </p:cNvSpPr>
          <p:nvPr>
            <p:ph type="dt" sz="half" idx="10"/>
          </p:nvPr>
        </p:nvSpPr>
        <p:spPr>
          <a:xfrm>
            <a:off x="235520" y="6532420"/>
            <a:ext cx="2133600" cy="244475"/>
          </a:xfrm>
        </p:spPr>
        <p:txBody>
          <a:bodyPr/>
          <a:lstStyle/>
          <a:p>
            <a:fld id="{1D8BD707-D9CF-40AE-B4C6-C98DA3205C09}" type="datetimeFigureOut">
              <a:rPr lang="en-US" smtClean="0"/>
              <a:pPr/>
              <a:t>9/6/2016</a:t>
            </a:fld>
            <a:endParaRPr lang="en-US" dirty="0"/>
          </a:p>
        </p:txBody>
      </p:sp>
      <p:sp>
        <p:nvSpPr>
          <p:cNvPr id="15" name="Slide Number Placeholder 14"/>
          <p:cNvSpPr>
            <a:spLocks noGrp="1"/>
          </p:cNvSpPr>
          <p:nvPr>
            <p:ph type="sldNum" sz="quarter" idx="12"/>
          </p:nvPr>
        </p:nvSpPr>
        <p:spPr>
          <a:xfrm>
            <a:off x="6677895" y="6546275"/>
            <a:ext cx="2133600" cy="244475"/>
          </a:xfrm>
        </p:spPr>
        <p:txBody>
          <a:bodyPr/>
          <a:lstStyle/>
          <a:p>
            <a:fld id="{B6F15528-21DE-4FAA-801E-634DDDAF4B2B}" type="slidenum">
              <a:rPr lang="en-US" smtClean="0"/>
              <a:pPr/>
              <a:t>10</a:t>
            </a:fld>
            <a:endParaRPr lang="en-US" dirty="0"/>
          </a:p>
        </p:txBody>
      </p:sp>
      <p:sp>
        <p:nvSpPr>
          <p:cNvPr id="16" name="Footer Placeholder 15"/>
          <p:cNvSpPr>
            <a:spLocks noGrp="1"/>
          </p:cNvSpPr>
          <p:nvPr>
            <p:ph type="ftr" sz="quarter" idx="11"/>
          </p:nvPr>
        </p:nvSpPr>
        <p:spPr>
          <a:xfrm>
            <a:off x="3124200" y="6546275"/>
            <a:ext cx="2895600" cy="244475"/>
          </a:xfrm>
        </p:spPr>
        <p:txBody>
          <a:bodyPr/>
          <a:lstStyle/>
          <a:p>
            <a:r>
              <a:rPr lang="en-IN" b="1" dirty="0" smtClean="0">
                <a:solidFill>
                  <a:srgbClr val="FF0000"/>
                </a:solidFill>
              </a:rPr>
              <a:t>"Donate! It is a bloody good job."</a:t>
            </a:r>
            <a:endParaRPr lang="en-US" b="1" dirty="0">
              <a:solidFill>
                <a:srgbClr val="FF0000"/>
              </a:solidFill>
            </a:endParaRPr>
          </a:p>
        </p:txBody>
      </p:sp>
      <p:pic>
        <p:nvPicPr>
          <p:cNvPr id="17"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
        <p:nvSpPr>
          <p:cNvPr id="9" name="Rounded Rectangle 8"/>
          <p:cNvSpPr/>
          <p:nvPr/>
        </p:nvSpPr>
        <p:spPr>
          <a:xfrm>
            <a:off x="678876" y="609600"/>
            <a:ext cx="2514600" cy="6096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Donation Information</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0417 0.71111 L 3.33333E-6 -1.11111E-6 " pathEditMode="relative" rAng="0" ptsTypes="AA">
                                      <p:cBhvr>
                                        <p:cTn id="6" dur="2000" fill="hold"/>
                                        <p:tgtEl>
                                          <p:spTgt spid="14"/>
                                        </p:tgtEl>
                                        <p:attrNameLst>
                                          <p:attrName>ppt_x</p:attrName>
                                          <p:attrName>ppt_y</p:attrName>
                                        </p:attrNameLst>
                                      </p:cBhvr>
                                      <p:rCtr x="200" y="-35600"/>
                                    </p:animMotion>
                                  </p:childTnLst>
                                </p:cTn>
                              </p:par>
                            </p:childTnLst>
                          </p:cTn>
                        </p:par>
                        <p:par>
                          <p:cTn id="7" fill="hold">
                            <p:stCondLst>
                              <p:cond delay="2000"/>
                            </p:stCondLst>
                            <p:childTnLst>
                              <p:par>
                                <p:cTn id="8" presetID="10" presetClass="entr" presetSubtype="0" fill="hold" grpId="0" nodeType="afterEffect">
                                  <p:stCondLst>
                                    <p:cond delay="0"/>
                                  </p:stCondLst>
                                  <p:iterate type="wd">
                                    <p:tmPct val="10000"/>
                                  </p:iterate>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childTnLst>
                          </p:cTn>
                        </p:par>
                        <p:par>
                          <p:cTn id="11" fill="hold">
                            <p:stCondLst>
                              <p:cond delay="3200"/>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500"/>
                                        <p:tgtEl>
                                          <p:spTgt spid="13">
                                            <p:txEl>
                                              <p:pRg st="3" end="3"/>
                                            </p:txEl>
                                          </p:spTgt>
                                        </p:tgtEl>
                                      </p:cBhvr>
                                    </p:animEffect>
                                  </p:childTnLst>
                                </p:cTn>
                              </p:par>
                            </p:childTnLst>
                          </p:cTn>
                        </p:par>
                        <p:par>
                          <p:cTn id="15" fill="hold">
                            <p:stCondLst>
                              <p:cond delay="41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500"/>
                                        <p:tgtEl>
                                          <p:spTgt spid="13">
                                            <p:txEl>
                                              <p:pRg st="4" end="4"/>
                                            </p:txEl>
                                          </p:spTgt>
                                        </p:tgtEl>
                                      </p:cBhvr>
                                    </p:animEffect>
                                  </p:childTnLst>
                                </p:cTn>
                              </p:par>
                            </p:childTnLst>
                          </p:cTn>
                        </p:par>
                        <p:par>
                          <p:cTn id="19" fill="hold">
                            <p:stCondLst>
                              <p:cond delay="47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par>
                          <p:cTn id="23" fill="hold">
                            <p:stCondLst>
                              <p:cond delay="555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fade">
                                      <p:cBhvr>
                                        <p:cTn id="26" dur="500"/>
                                        <p:tgtEl>
                                          <p:spTgt spid="13">
                                            <p:txEl>
                                              <p:pRg st="7" end="7"/>
                                            </p:txEl>
                                          </p:spTgt>
                                        </p:tgtEl>
                                      </p:cBhvr>
                                    </p:animEffect>
                                  </p:childTnLst>
                                </p:cTn>
                              </p:par>
                              <p:par>
                                <p:cTn id="27" presetID="10" presetClass="entr" presetSubtype="0" fill="hold" grpId="0" nodeType="withEffect">
                                  <p:stCondLst>
                                    <p:cond delay="0"/>
                                  </p:stCondLst>
                                  <p:iterate type="wd">
                                    <p:tmPct val="10000"/>
                                  </p:iterate>
                                  <p:childTnLst>
                                    <p:set>
                                      <p:cBhvr>
                                        <p:cTn id="28" dur="1" fill="hold">
                                          <p:stCondLst>
                                            <p:cond delay="0"/>
                                          </p:stCondLst>
                                        </p:cTn>
                                        <p:tgtEl>
                                          <p:spTgt spid="13">
                                            <p:txEl>
                                              <p:pRg st="8" end="8"/>
                                            </p:txEl>
                                          </p:spTgt>
                                        </p:tgtEl>
                                        <p:attrNameLst>
                                          <p:attrName>style.visibility</p:attrName>
                                        </p:attrNameLst>
                                      </p:cBhvr>
                                      <p:to>
                                        <p:strVal val="visible"/>
                                      </p:to>
                                    </p:set>
                                    <p:animEffect transition="in" filter="fade">
                                      <p:cBhvr>
                                        <p:cTn id="29" dur="500"/>
                                        <p:tgtEl>
                                          <p:spTgt spid="13">
                                            <p:txEl>
                                              <p:pRg st="8" end="8"/>
                                            </p:txEl>
                                          </p:spTgt>
                                        </p:tgtEl>
                                      </p:cBhvr>
                                    </p:animEffect>
                                  </p:childTnLst>
                                </p:cTn>
                              </p:par>
                              <p:par>
                                <p:cTn id="30" presetID="10" presetClass="entr" presetSubtype="0" fill="hold" grpId="0" nodeType="withEffect">
                                  <p:stCondLst>
                                    <p:cond delay="0"/>
                                  </p:stCondLst>
                                  <p:iterate type="wd">
                                    <p:tmPct val="10000"/>
                                  </p:iterate>
                                  <p:childTnLst>
                                    <p:set>
                                      <p:cBhvr>
                                        <p:cTn id="31" dur="1" fill="hold">
                                          <p:stCondLst>
                                            <p:cond delay="0"/>
                                          </p:stCondLst>
                                        </p:cTn>
                                        <p:tgtEl>
                                          <p:spTgt spid="13">
                                            <p:txEl>
                                              <p:pRg st="9" end="9"/>
                                            </p:txEl>
                                          </p:spTgt>
                                        </p:tgtEl>
                                        <p:attrNameLst>
                                          <p:attrName>style.visibility</p:attrName>
                                        </p:attrNameLst>
                                      </p:cBhvr>
                                      <p:to>
                                        <p:strVal val="visible"/>
                                      </p:to>
                                    </p:set>
                                    <p:animEffect transition="in" filter="fade">
                                      <p:cBhvr>
                                        <p:cTn id="32" dur="500"/>
                                        <p:tgtEl>
                                          <p:spTgt spid="13">
                                            <p:txEl>
                                              <p:pRg st="9" end="9"/>
                                            </p:txEl>
                                          </p:spTgt>
                                        </p:tgtEl>
                                      </p:cBhvr>
                                    </p:animEffect>
                                  </p:childTnLst>
                                </p:cTn>
                              </p:par>
                              <p:par>
                                <p:cTn id="33" presetID="10" presetClass="entr" presetSubtype="0" fill="hold" grpId="0" nodeType="withEffect">
                                  <p:stCondLst>
                                    <p:cond delay="0"/>
                                  </p:stCondLst>
                                  <p:iterate type="wd">
                                    <p:tmPct val="10000"/>
                                  </p:iterate>
                                  <p:childTnLst>
                                    <p:set>
                                      <p:cBhvr>
                                        <p:cTn id="34" dur="1" fill="hold">
                                          <p:stCondLst>
                                            <p:cond delay="0"/>
                                          </p:stCondLst>
                                        </p:cTn>
                                        <p:tgtEl>
                                          <p:spTgt spid="13">
                                            <p:txEl>
                                              <p:pRg st="10" end="10"/>
                                            </p:txEl>
                                          </p:spTgt>
                                        </p:tgtEl>
                                        <p:attrNameLst>
                                          <p:attrName>style.visibility</p:attrName>
                                        </p:attrNameLst>
                                      </p:cBhvr>
                                      <p:to>
                                        <p:strVal val="visible"/>
                                      </p:to>
                                    </p:set>
                                    <p:animEffect transition="in" filter="fade">
                                      <p:cBhvr>
                                        <p:cTn id="35" dur="500"/>
                                        <p:tgtEl>
                                          <p:spTgt spid="13">
                                            <p:txEl>
                                              <p:pRg st="10" end="10"/>
                                            </p:txEl>
                                          </p:spTgt>
                                        </p:tgtEl>
                                      </p:cBhvr>
                                    </p:animEffect>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13">
                                            <p:txEl>
                                              <p:pRg st="11" end="11"/>
                                            </p:txEl>
                                          </p:spTgt>
                                        </p:tgtEl>
                                        <p:attrNameLst>
                                          <p:attrName>style.visibility</p:attrName>
                                        </p:attrNameLst>
                                      </p:cBhvr>
                                      <p:to>
                                        <p:strVal val="visible"/>
                                      </p:to>
                                    </p:set>
                                    <p:animEffect transition="in" filter="fade">
                                      <p:cBhvr>
                                        <p:cTn id="38" dur="500"/>
                                        <p:tgtEl>
                                          <p:spTgt spid="13">
                                            <p:txEl>
                                              <p:pRg st="11" end="11"/>
                                            </p:txEl>
                                          </p:spTgt>
                                        </p:tgtEl>
                                      </p:cBhvr>
                                    </p:animEffect>
                                  </p:childTnLst>
                                </p:cTn>
                              </p:par>
                              <p:par>
                                <p:cTn id="39" presetID="10" presetClass="entr" presetSubtype="0" fill="hold" grpId="0" nodeType="withEffect">
                                  <p:stCondLst>
                                    <p:cond delay="0"/>
                                  </p:stCondLst>
                                  <p:iterate type="wd">
                                    <p:tmPct val="10000"/>
                                  </p:iterate>
                                  <p:childTnLst>
                                    <p:set>
                                      <p:cBhvr>
                                        <p:cTn id="40" dur="1" fill="hold">
                                          <p:stCondLst>
                                            <p:cond delay="0"/>
                                          </p:stCondLst>
                                        </p:cTn>
                                        <p:tgtEl>
                                          <p:spTgt spid="13">
                                            <p:txEl>
                                              <p:pRg st="12" end="12"/>
                                            </p:txEl>
                                          </p:spTgt>
                                        </p:tgtEl>
                                        <p:attrNameLst>
                                          <p:attrName>style.visibility</p:attrName>
                                        </p:attrNameLst>
                                      </p:cBhvr>
                                      <p:to>
                                        <p:strVal val="visible"/>
                                      </p:to>
                                    </p:set>
                                    <p:animEffect transition="in" filter="fade">
                                      <p:cBhvr>
                                        <p:cTn id="41" dur="500"/>
                                        <p:tgtEl>
                                          <p:spTgt spid="13">
                                            <p:txEl>
                                              <p:pRg st="12" end="12"/>
                                            </p:txEl>
                                          </p:spTgt>
                                        </p:tgtEl>
                                      </p:cBhvr>
                                    </p:animEffect>
                                  </p:childTnLst>
                                </p:cTn>
                              </p:par>
                            </p:childTnLst>
                          </p:cTn>
                        </p:par>
                        <p:par>
                          <p:cTn id="42" fill="hold">
                            <p:stCondLst>
                              <p:cond delay="6450"/>
                            </p:stCondLst>
                            <p:childTnLst>
                              <p:par>
                                <p:cTn id="43" presetID="31" presetClass="entr" presetSubtype="0" fill="hold" grpId="0" nodeType="afterEffect">
                                  <p:stCondLst>
                                    <p:cond delay="0"/>
                                  </p:stCondLst>
                                  <p:iterate type="lt">
                                    <p:tmPct val="5000"/>
                                  </p:iterate>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1631" y="228601"/>
            <a:ext cx="7240769" cy="380999"/>
          </a:xfrm>
        </p:spPr>
        <p:txBody>
          <a:bodyPr>
            <a:normAutofit lnSpcReduction="10000"/>
          </a:bodyPr>
          <a:lstStyle/>
          <a:p>
            <a:pPr>
              <a:buNone/>
            </a:pPr>
            <a:r>
              <a:rPr lang="en-US" sz="2000" dirty="0" smtClean="0">
                <a:latin typeface="Book Antiqua" pitchFamily="18" charset="0"/>
              </a:rPr>
              <a:t>Who </a:t>
            </a:r>
            <a:r>
              <a:rPr lang="en-US" sz="2000" dirty="0" smtClean="0">
                <a:solidFill>
                  <a:srgbClr val="FF0000"/>
                </a:solidFill>
                <a:latin typeface="Book Antiqua" pitchFamily="18" charset="0"/>
              </a:rPr>
              <a:t>can’t </a:t>
            </a:r>
            <a:r>
              <a:rPr lang="en-US" sz="2000" dirty="0" smtClean="0">
                <a:latin typeface="Book Antiqua" pitchFamily="18" charset="0"/>
              </a:rPr>
              <a:t>donate for </a:t>
            </a:r>
          </a:p>
          <a:p>
            <a:pPr>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47338984"/>
              </p:ext>
            </p:extLst>
          </p:nvPr>
        </p:nvGraphicFramePr>
        <p:xfrm>
          <a:off x="609600" y="609601"/>
          <a:ext cx="7924800" cy="4800599"/>
        </p:xfrm>
        <a:graphic>
          <a:graphicData uri="http://schemas.openxmlformats.org/drawingml/2006/table">
            <a:tbl>
              <a:tblPr firstRow="1" bandRow="1">
                <a:tableStyleId>{21E4AEA4-8DFA-4A89-87EB-49C32662AFE0}</a:tableStyleId>
              </a:tblPr>
              <a:tblGrid>
                <a:gridCol w="2796988"/>
                <a:gridCol w="2563906"/>
                <a:gridCol w="2563906"/>
              </a:tblGrid>
              <a:tr h="745725">
                <a:tc>
                  <a:txBody>
                    <a:bodyPr/>
                    <a:lstStyle/>
                    <a:p>
                      <a:r>
                        <a:rPr kumimoji="0" lang="en-US" sz="2000" u="none" strike="noStrike" cap="none" normalizeH="0" baseline="0" dirty="0" smtClean="0">
                          <a:ln>
                            <a:noFill/>
                          </a:ln>
                          <a:effectLst/>
                        </a:rPr>
                        <a:t>         Life long</a:t>
                      </a:r>
                      <a:endParaRPr lang="en-US" sz="2000" dirty="0">
                        <a:solidFill>
                          <a:schemeClr val="accent2">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          1 year</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        6 Months </a:t>
                      </a:r>
                    </a:p>
                    <a:p>
                      <a:endParaRPr lang="en-US" dirty="0"/>
                    </a:p>
                  </a:txBody>
                  <a:tcPr/>
                </a:tc>
              </a:tr>
              <a:tr h="4054874">
                <a:tc>
                  <a:txBody>
                    <a:bodyPr/>
                    <a:lstStyle/>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Abnormal bleeding disorder</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None/>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Heart, Kidney, Liver      Disorder</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Thyroid disorder,   Epilepsy,  Mental disorders</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Tuberculosis, Leprosy</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Asthma </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Cancer</a:t>
                      </a:r>
                    </a:p>
                    <a:p>
                      <a:pPr marL="0" marR="0" lvl="0" indent="0" algn="l" defTabSz="914400" rtl="0" eaLnBrk="1" fontAlgn="base" latinLnBrk="0" hangingPunct="1">
                        <a:lnSpc>
                          <a:spcPct val="80000"/>
                        </a:lnSpc>
                        <a:spcBef>
                          <a:spcPct val="0"/>
                        </a:spcBef>
                        <a:spcAft>
                          <a:spcPct val="0"/>
                        </a:spcAft>
                        <a:buClr>
                          <a:srgbClr val="FF0000"/>
                        </a:buClr>
                        <a:buSzPct val="125000"/>
                        <a:buFont typeface="Courier New" pitchFamily="49" charset="0"/>
                        <a:buNone/>
                        <a:tabLst/>
                      </a:pPr>
                      <a:endParaRPr kumimoji="0" lang="en-US" sz="1700" b="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
                          <a:srgbClr val="FF0000"/>
                        </a:buClr>
                        <a:buSzPct val="125000"/>
                        <a:buFont typeface="Courier New" pitchFamily="49" charset="0"/>
                        <a:buChar char="o"/>
                        <a:tabLst/>
                      </a:pPr>
                      <a:r>
                        <a:rPr kumimoji="0" lang="en-US" sz="1700" b="0" u="none" strike="noStrike" cap="none" normalizeH="0" baseline="0" dirty="0" smtClean="0">
                          <a:ln>
                            <a:noFill/>
                          </a:ln>
                          <a:effectLst/>
                        </a:rPr>
                        <a:t>  Insulin dependent diabetics</a:t>
                      </a:r>
                    </a:p>
                    <a:p>
                      <a:pPr marL="0" marR="0" lvl="0" indent="0" algn="l" defTabSz="914400" rtl="0" eaLnBrk="1" fontAlgn="base" latinLnBrk="0" hangingPunct="1">
                        <a:lnSpc>
                          <a:spcPct val="100000"/>
                        </a:lnSpc>
                        <a:spcBef>
                          <a:spcPct val="0"/>
                        </a:spcBef>
                        <a:spcAft>
                          <a:spcPct val="0"/>
                        </a:spcAft>
                        <a:buClr>
                          <a:srgbClr val="FF0000"/>
                        </a:buClr>
                        <a:buSzPct val="125000"/>
                        <a:buFont typeface="Courier New" pitchFamily="49" charset="0"/>
                        <a:buNone/>
                        <a:tabLst/>
                      </a:pPr>
                      <a:endParaRPr lang="en-US" sz="1700" b="0" dirty="0"/>
                    </a:p>
                  </a:txBody>
                  <a:tcPr/>
                </a:tc>
                <a:tc>
                  <a:txBody>
                    <a:bodyPr/>
                    <a:lstStyle/>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Surgery</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Typhoid</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Dog bite</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Unexplained    weight loss</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Continuous low grade fever</a:t>
                      </a:r>
                    </a:p>
                    <a:p>
                      <a:endParaRPr lang="en-US" b="0" dirty="0"/>
                    </a:p>
                  </a:txBody>
                  <a:tcPr/>
                </a:tc>
                <a:tc>
                  <a:txBody>
                    <a:bodyPr/>
                    <a:lstStyle/>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Tattooing or body piercing</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 Dental extraction</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 Root canal treatment</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 Malaria</a:t>
                      </a: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endParaRPr kumimoji="0" lang="en-US" sz="1700" b="0" u="none" strike="noStrike" kern="1200" cap="none" normalizeH="0" baseline="0" dirty="0" smtClean="0">
                        <a:ln>
                          <a:noFill/>
                        </a:ln>
                        <a:solidFill>
                          <a:schemeClr val="dk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rgbClr val="FF3300"/>
                        </a:buClr>
                        <a:buSzPct val="105000"/>
                        <a:buFont typeface="Courier New" pitchFamily="49" charset="0"/>
                        <a:buChar char="o"/>
                        <a:tabLst/>
                      </a:pPr>
                      <a:r>
                        <a:rPr kumimoji="0" lang="en-US" sz="1700" b="0" u="none" strike="noStrike" kern="1200" cap="none" normalizeH="0" baseline="0" dirty="0" smtClean="0">
                          <a:ln>
                            <a:noFill/>
                          </a:ln>
                          <a:solidFill>
                            <a:schemeClr val="dk1"/>
                          </a:solidFill>
                          <a:effectLst/>
                          <a:latin typeface="+mn-lt"/>
                          <a:ea typeface="+mn-ea"/>
                          <a:cs typeface="+mn-cs"/>
                        </a:rPr>
                        <a:t> Vaccination</a:t>
                      </a:r>
                    </a:p>
                    <a:p>
                      <a:endParaRPr lang="en-US" dirty="0"/>
                    </a:p>
                  </a:txBody>
                  <a:tcPr/>
                </a:tc>
              </a:tr>
            </a:tbl>
          </a:graphicData>
        </a:graphic>
      </p:graphicFrame>
      <p:sp>
        <p:nvSpPr>
          <p:cNvPr id="13" name="Date Placeholder 12"/>
          <p:cNvSpPr>
            <a:spLocks noGrp="1"/>
          </p:cNvSpPr>
          <p:nvPr>
            <p:ph type="dt" sz="half" idx="10"/>
          </p:nvPr>
        </p:nvSpPr>
        <p:spPr>
          <a:xfrm>
            <a:off x="221665" y="6587840"/>
            <a:ext cx="2133600" cy="244475"/>
          </a:xfrm>
        </p:spPr>
        <p:txBody>
          <a:bodyPr/>
          <a:lstStyle/>
          <a:p>
            <a:fld id="{1D8BD707-D9CF-40AE-B4C6-C98DA3205C09}" type="datetimeFigureOut">
              <a:rPr lang="en-US" smtClean="0"/>
              <a:pPr/>
              <a:t>9/6/2016</a:t>
            </a:fld>
            <a:endParaRPr lang="en-US" dirty="0"/>
          </a:p>
        </p:txBody>
      </p:sp>
      <p:sp>
        <p:nvSpPr>
          <p:cNvPr id="14" name="Slide Number Placeholder 13"/>
          <p:cNvSpPr>
            <a:spLocks noGrp="1"/>
          </p:cNvSpPr>
          <p:nvPr>
            <p:ph type="sldNum" sz="quarter" idx="12"/>
          </p:nvPr>
        </p:nvSpPr>
        <p:spPr>
          <a:xfrm>
            <a:off x="6705605" y="6560130"/>
            <a:ext cx="2133600" cy="244475"/>
          </a:xfrm>
        </p:spPr>
        <p:txBody>
          <a:bodyPr/>
          <a:lstStyle/>
          <a:p>
            <a:fld id="{B6F15528-21DE-4FAA-801E-634DDDAF4B2B}" type="slidenum">
              <a:rPr lang="en-US" smtClean="0"/>
              <a:pPr/>
              <a:t>11</a:t>
            </a:fld>
            <a:endParaRPr lang="en-US" dirty="0"/>
          </a:p>
        </p:txBody>
      </p:sp>
      <p:sp>
        <p:nvSpPr>
          <p:cNvPr id="15" name="Footer Placeholder 14"/>
          <p:cNvSpPr>
            <a:spLocks noGrp="1"/>
          </p:cNvSpPr>
          <p:nvPr>
            <p:ph type="ftr" sz="quarter" idx="11"/>
          </p:nvPr>
        </p:nvSpPr>
        <p:spPr>
          <a:xfrm>
            <a:off x="2750115" y="6573985"/>
            <a:ext cx="4419600" cy="244475"/>
          </a:xfrm>
        </p:spPr>
        <p:txBody>
          <a:bodyPr/>
          <a:lstStyle/>
          <a:p>
            <a:r>
              <a:rPr lang="en-IN" dirty="0" smtClean="0">
                <a:solidFill>
                  <a:srgbClr val="FF0000"/>
                </a:solidFill>
              </a:rPr>
              <a:t>"Don’t just live through others – let others live through you"</a:t>
            </a:r>
            <a:endParaRPr lang="en-US" dirty="0">
              <a:solidFill>
                <a:srgbClr val="FF0000"/>
              </a:solidFill>
            </a:endParaRPr>
          </a:p>
        </p:txBody>
      </p:sp>
      <p:pic>
        <p:nvPicPr>
          <p:cNvPr id="16" name="Picture 4" descr="Tejus"/>
          <p:cNvPicPr>
            <a:picLocks noChangeAspect="1" noChangeArrowheads="1"/>
          </p:cNvPicPr>
          <p:nvPr/>
        </p:nvPicPr>
        <p:blipFill>
          <a:blip r:embed="rId3"/>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rgbClr val="FF0000"/>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par>
                          <p:cTn id="10" fill="hold">
                            <p:stCondLst>
                              <p:cond delay="72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heart-in-veins-hands-symbol-raster-variant-88356400.jpg"/>
          <p:cNvPicPr>
            <a:picLocks noChangeAspect="1"/>
          </p:cNvPicPr>
          <p:nvPr/>
        </p:nvPicPr>
        <p:blipFill>
          <a:blip r:embed="rId3"/>
          <a:stretch>
            <a:fillRect/>
          </a:stretch>
        </p:blipFill>
        <p:spPr>
          <a:xfrm>
            <a:off x="5181600" y="1145810"/>
            <a:ext cx="3274190" cy="4566378"/>
          </a:xfrm>
          <a:prstGeom prst="rect">
            <a:avLst/>
          </a:prstGeom>
        </p:spPr>
      </p:pic>
      <p:sp>
        <p:nvSpPr>
          <p:cNvPr id="7" name="Content Placeholder 6"/>
          <p:cNvSpPr>
            <a:spLocks noGrp="1"/>
          </p:cNvSpPr>
          <p:nvPr>
            <p:ph idx="1"/>
          </p:nvPr>
        </p:nvSpPr>
        <p:spPr>
          <a:xfrm>
            <a:off x="457200" y="457200"/>
            <a:ext cx="8229600" cy="5668963"/>
          </a:xfrm>
        </p:spPr>
        <p:txBody>
          <a:bodyPr/>
          <a:lstStyle/>
          <a:p>
            <a:pPr marL="0" indent="0">
              <a:lnSpc>
                <a:spcPct val="80000"/>
              </a:lnSpc>
              <a:buNone/>
            </a:pPr>
            <a:endParaRPr lang="en-US" sz="1800" dirty="0" smtClean="0">
              <a:latin typeface="Book Antiqua" pitchFamily="18" charset="0"/>
            </a:endParaRPr>
          </a:p>
          <a:p>
            <a:pPr marL="0" indent="0">
              <a:lnSpc>
                <a:spcPct val="80000"/>
              </a:lnSpc>
              <a:buNone/>
            </a:pPr>
            <a:endParaRPr lang="en-US" sz="1800" dirty="0">
              <a:latin typeface="Book Antiqua" pitchFamily="18" charset="0"/>
            </a:endParaRPr>
          </a:p>
          <a:p>
            <a:pPr marL="0" indent="0">
              <a:lnSpc>
                <a:spcPct val="80000"/>
              </a:lnSpc>
              <a:buNone/>
            </a:pPr>
            <a:endParaRPr lang="en-US" sz="1800" dirty="0" smtClean="0">
              <a:latin typeface="Book Antiqua" pitchFamily="18" charset="0"/>
            </a:endParaRPr>
          </a:p>
          <a:p>
            <a:pPr>
              <a:lnSpc>
                <a:spcPct val="80000"/>
              </a:lnSpc>
              <a:buBlip>
                <a:blip r:embed="rId4"/>
              </a:buBlip>
            </a:pPr>
            <a:endParaRPr lang="en-US" sz="1800" dirty="0">
              <a:latin typeface="Book Antiqua" pitchFamily="18" charset="0"/>
            </a:endParaRPr>
          </a:p>
          <a:p>
            <a:pPr>
              <a:lnSpc>
                <a:spcPct val="80000"/>
              </a:lnSpc>
              <a:buBlip>
                <a:blip r:embed="rId4"/>
              </a:buBlip>
            </a:pPr>
            <a:r>
              <a:rPr lang="en-US" sz="2000" dirty="0" smtClean="0">
                <a:latin typeface="Book Antiqua" pitchFamily="18" charset="0"/>
              </a:rPr>
              <a:t>Female </a:t>
            </a:r>
            <a:r>
              <a:rPr lang="en-US" sz="2000" dirty="0">
                <a:latin typeface="Book Antiqua" pitchFamily="18" charset="0"/>
              </a:rPr>
              <a:t>donors </a:t>
            </a:r>
            <a:r>
              <a:rPr lang="en-US" sz="2000" dirty="0">
                <a:solidFill>
                  <a:srgbClr val="C00000"/>
                </a:solidFill>
                <a:latin typeface="Book Antiqua" pitchFamily="18" charset="0"/>
              </a:rPr>
              <a:t>can’t</a:t>
            </a:r>
            <a:r>
              <a:rPr lang="en-US" sz="2000" dirty="0">
                <a:latin typeface="Book Antiqua" pitchFamily="18" charset="0"/>
              </a:rPr>
              <a:t> donate blood……</a:t>
            </a:r>
          </a:p>
          <a:p>
            <a:pPr lvl="1">
              <a:lnSpc>
                <a:spcPct val="80000"/>
              </a:lnSpc>
              <a:buBlip>
                <a:blip r:embed="rId4"/>
              </a:buBlip>
            </a:pPr>
            <a:r>
              <a:rPr lang="en-US" sz="1800" dirty="0">
                <a:latin typeface="Book Antiqua" pitchFamily="18" charset="0"/>
              </a:rPr>
              <a:t>During pregnancy</a:t>
            </a:r>
          </a:p>
          <a:p>
            <a:pPr lvl="1">
              <a:lnSpc>
                <a:spcPct val="80000"/>
              </a:lnSpc>
              <a:buBlip>
                <a:blip r:embed="rId4"/>
              </a:buBlip>
            </a:pPr>
            <a:r>
              <a:rPr lang="en-US" sz="1800" dirty="0">
                <a:latin typeface="Book Antiqua" pitchFamily="18" charset="0"/>
              </a:rPr>
              <a:t>After delivery for one year</a:t>
            </a:r>
          </a:p>
          <a:p>
            <a:pPr lvl="1">
              <a:lnSpc>
                <a:spcPct val="80000"/>
              </a:lnSpc>
              <a:buBlip>
                <a:blip r:embed="rId4"/>
              </a:buBlip>
            </a:pPr>
            <a:r>
              <a:rPr lang="en-US" sz="1800" dirty="0">
                <a:latin typeface="Book Antiqua" pitchFamily="18" charset="0"/>
              </a:rPr>
              <a:t>When lactating </a:t>
            </a:r>
          </a:p>
          <a:p>
            <a:pPr lvl="1">
              <a:lnSpc>
                <a:spcPct val="80000"/>
              </a:lnSpc>
              <a:buBlip>
                <a:blip r:embed="rId4"/>
              </a:buBlip>
            </a:pPr>
            <a:r>
              <a:rPr lang="en-US" sz="1800" dirty="0">
                <a:latin typeface="Book Antiqua" pitchFamily="18" charset="0"/>
              </a:rPr>
              <a:t>During menstrual </a:t>
            </a:r>
            <a:r>
              <a:rPr lang="en-US" sz="1800" dirty="0" smtClean="0">
                <a:latin typeface="Book Antiqua" pitchFamily="18" charset="0"/>
              </a:rPr>
              <a:t>period</a:t>
            </a:r>
          </a:p>
          <a:p>
            <a:pPr marL="457200" lvl="1" indent="0">
              <a:lnSpc>
                <a:spcPct val="80000"/>
              </a:lnSpc>
              <a:buNone/>
            </a:pPr>
            <a:r>
              <a:rPr lang="en-US" sz="1800" dirty="0" smtClean="0">
                <a:latin typeface="Book Antiqua" pitchFamily="18" charset="0"/>
              </a:rPr>
              <a:t>         and </a:t>
            </a:r>
            <a:r>
              <a:rPr lang="en-US" sz="1800" dirty="0">
                <a:latin typeface="Book Antiqua" pitchFamily="18" charset="0"/>
              </a:rPr>
              <a:t>for 7 days </a:t>
            </a:r>
            <a:r>
              <a:rPr lang="en-US" sz="1800" dirty="0" smtClean="0">
                <a:latin typeface="Book Antiqua" pitchFamily="18" charset="0"/>
              </a:rPr>
              <a:t>thereafter</a:t>
            </a:r>
          </a:p>
          <a:p>
            <a:pPr marL="457200" lvl="1" indent="0">
              <a:lnSpc>
                <a:spcPct val="80000"/>
              </a:lnSpc>
              <a:buNone/>
            </a:pPr>
            <a:endParaRPr lang="en-US" sz="1800" dirty="0" smtClean="0">
              <a:latin typeface="Book Antiqua" pitchFamily="18" charset="0"/>
            </a:endParaRPr>
          </a:p>
          <a:p>
            <a:pPr marL="457200" lvl="1" indent="0">
              <a:lnSpc>
                <a:spcPct val="80000"/>
              </a:lnSpc>
              <a:buNone/>
            </a:pPr>
            <a:endParaRPr lang="en-US" sz="1800" dirty="0">
              <a:latin typeface="Book Antiqua" pitchFamily="18" charset="0"/>
            </a:endParaRPr>
          </a:p>
          <a:p>
            <a:pPr>
              <a:lnSpc>
                <a:spcPct val="80000"/>
              </a:lnSpc>
              <a:buBlip>
                <a:blip r:embed="rId4"/>
              </a:buBlip>
            </a:pPr>
            <a:r>
              <a:rPr lang="en-US" sz="2000" dirty="0">
                <a:latin typeface="Book Antiqua" pitchFamily="18" charset="0"/>
              </a:rPr>
              <a:t>Male donors </a:t>
            </a:r>
            <a:r>
              <a:rPr lang="en-US" sz="2000" dirty="0">
                <a:solidFill>
                  <a:srgbClr val="C00000"/>
                </a:solidFill>
                <a:latin typeface="Book Antiqua" pitchFamily="18" charset="0"/>
              </a:rPr>
              <a:t>can’t </a:t>
            </a:r>
            <a:r>
              <a:rPr lang="en-US" sz="2000" dirty="0" smtClean="0">
                <a:latin typeface="Book Antiqua" pitchFamily="18" charset="0"/>
              </a:rPr>
              <a:t>donate blood</a:t>
            </a:r>
            <a:r>
              <a:rPr lang="en-US" sz="2000" dirty="0">
                <a:latin typeface="Book Antiqua" pitchFamily="18" charset="0"/>
              </a:rPr>
              <a:t>……</a:t>
            </a:r>
          </a:p>
          <a:p>
            <a:pPr lvl="1">
              <a:lnSpc>
                <a:spcPct val="80000"/>
              </a:lnSpc>
              <a:buBlip>
                <a:blip r:embed="rId4"/>
              </a:buBlip>
            </a:pPr>
            <a:r>
              <a:rPr lang="en-US" sz="1800" dirty="0">
                <a:latin typeface="Book Antiqua" pitchFamily="18" charset="0"/>
              </a:rPr>
              <a:t>If consumed Alcohol in the </a:t>
            </a:r>
          </a:p>
          <a:p>
            <a:pPr marL="457200" lvl="1" indent="0">
              <a:lnSpc>
                <a:spcPct val="80000"/>
              </a:lnSpc>
              <a:buNone/>
            </a:pPr>
            <a:r>
              <a:rPr lang="en-US" sz="1800" dirty="0" smtClean="0">
                <a:latin typeface="Book Antiqua" pitchFamily="18" charset="0"/>
              </a:rPr>
              <a:t>	previous </a:t>
            </a:r>
            <a:r>
              <a:rPr lang="en-US" sz="1800" dirty="0">
                <a:latin typeface="Book Antiqua" pitchFamily="18" charset="0"/>
              </a:rPr>
              <a:t>24 hours</a:t>
            </a:r>
          </a:p>
          <a:p>
            <a:pPr>
              <a:buNone/>
            </a:pPr>
            <a:endParaRPr lang="en-US" dirty="0"/>
          </a:p>
        </p:txBody>
      </p:sp>
      <p:sp>
        <p:nvSpPr>
          <p:cNvPr id="2" name="Date Placeholder 1"/>
          <p:cNvSpPr>
            <a:spLocks noGrp="1"/>
          </p:cNvSpPr>
          <p:nvPr>
            <p:ph type="dt" sz="half" idx="10"/>
          </p:nvPr>
        </p:nvSpPr>
        <p:spPr>
          <a:xfrm>
            <a:off x="233907" y="6558791"/>
            <a:ext cx="2133600" cy="215849"/>
          </a:xfrm>
        </p:spPr>
        <p:txBody>
          <a:bodyPr/>
          <a:lstStyle/>
          <a:p>
            <a:fld id="{080B9A4C-ECD9-4850-A252-35692D216E5B}" type="datetime1">
              <a:rPr lang="en-US" smtClean="0"/>
              <a:pPr/>
              <a:t>9/6/2016</a:t>
            </a:fld>
            <a:endParaRPr lang="en-US" dirty="0"/>
          </a:p>
        </p:txBody>
      </p:sp>
      <p:sp>
        <p:nvSpPr>
          <p:cNvPr id="3" name="Footer Placeholder 2"/>
          <p:cNvSpPr>
            <a:spLocks noGrp="1"/>
          </p:cNvSpPr>
          <p:nvPr>
            <p:ph type="ftr" sz="quarter" idx="11"/>
          </p:nvPr>
        </p:nvSpPr>
        <p:spPr>
          <a:xfrm>
            <a:off x="2590800" y="6505211"/>
            <a:ext cx="4343400" cy="365125"/>
          </a:xfrm>
        </p:spPr>
        <p:txBody>
          <a:bodyPr/>
          <a:lstStyle/>
          <a:p>
            <a:r>
              <a:rPr lang="en-US" b="1" dirty="0" smtClean="0">
                <a:solidFill>
                  <a:srgbClr val="FF0000"/>
                </a:solidFill>
              </a:rPr>
              <a:t>"Blood donation will cost you nothing but it'll save a life"</a:t>
            </a:r>
            <a:endParaRPr lang="en-US" b="1" dirty="0">
              <a:solidFill>
                <a:srgbClr val="FF0000"/>
              </a:solidFill>
            </a:endParaRPr>
          </a:p>
        </p:txBody>
      </p:sp>
      <p:sp>
        <p:nvSpPr>
          <p:cNvPr id="6" name="Slide Number Placeholder 5"/>
          <p:cNvSpPr>
            <a:spLocks noGrp="1"/>
          </p:cNvSpPr>
          <p:nvPr>
            <p:ph type="sldNum" sz="quarter" idx="12"/>
          </p:nvPr>
        </p:nvSpPr>
        <p:spPr>
          <a:xfrm>
            <a:off x="6723328" y="6540798"/>
            <a:ext cx="2133600" cy="244475"/>
          </a:xfrm>
        </p:spPr>
        <p:txBody>
          <a:bodyPr/>
          <a:lstStyle/>
          <a:p>
            <a:fld id="{B6F15528-21DE-4FAA-801E-634DDDAF4B2B}" type="slidenum">
              <a:rPr lang="en-US" smtClean="0"/>
              <a:pPr/>
              <a:t>12</a:t>
            </a:fld>
            <a:endParaRPr lang="en-US" dirty="0"/>
          </a:p>
        </p:txBody>
      </p:sp>
      <p:pic>
        <p:nvPicPr>
          <p:cNvPr id="13" name="Picture 4" descr="Tejus"/>
          <p:cNvPicPr>
            <a:picLocks noChangeAspect="1" noChangeArrowheads="1"/>
          </p:cNvPicPr>
          <p:nvPr/>
        </p:nvPicPr>
        <p:blipFill>
          <a:blip r:embed="rId5"/>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grpId="0" nodeType="withEffect">
                                  <p:stCondLst>
                                    <p:cond delay="0"/>
                                  </p:stCondLst>
                                  <p:iterate type="wd">
                                    <p:tmPct val="10000"/>
                                  </p:iterate>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grpId="0" nodeType="withEffect">
                                  <p:stCondLst>
                                    <p:cond delay="0"/>
                                  </p:stCondLst>
                                  <p:iterate type="wd">
                                    <p:tmPct val="10000"/>
                                  </p:iterate>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grpId="0" nodeType="withEffect">
                                  <p:stCondLst>
                                    <p:cond delay="0"/>
                                  </p:stCondLst>
                                  <p:iterate type="wd">
                                    <p:tmPct val="10000"/>
                                  </p:iterate>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wd">
                                    <p:tmPct val="10000"/>
                                  </p:iterate>
                                  <p:childTnLst>
                                    <p:set>
                                      <p:cBhvr>
                                        <p:cTn id="32" dur="1" fill="hold">
                                          <p:stCondLst>
                                            <p:cond delay="0"/>
                                          </p:stCondLst>
                                        </p:cTn>
                                        <p:tgtEl>
                                          <p:spTgt spid="7">
                                            <p:txEl>
                                              <p:pRg st="12" end="12"/>
                                            </p:txEl>
                                          </p:spTgt>
                                        </p:tgtEl>
                                        <p:attrNameLst>
                                          <p:attrName>style.visibility</p:attrName>
                                        </p:attrNameLst>
                                      </p:cBhvr>
                                      <p:to>
                                        <p:strVal val="visible"/>
                                      </p:to>
                                    </p:set>
                                    <p:animEffect transition="in" filter="fade">
                                      <p:cBhvr>
                                        <p:cTn id="33" dur="500"/>
                                        <p:tgtEl>
                                          <p:spTgt spid="7">
                                            <p:txEl>
                                              <p:pRg st="12" end="12"/>
                                            </p:txEl>
                                          </p:spTgt>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7">
                                            <p:txEl>
                                              <p:pRg st="13" end="13"/>
                                            </p:txEl>
                                          </p:spTgt>
                                        </p:tgtEl>
                                        <p:attrNameLst>
                                          <p:attrName>style.visibility</p:attrName>
                                        </p:attrNameLst>
                                      </p:cBhvr>
                                      <p:to>
                                        <p:strVal val="visible"/>
                                      </p:to>
                                    </p:set>
                                    <p:animEffect transition="in" filter="fade">
                                      <p:cBhvr>
                                        <p:cTn id="36" dur="500"/>
                                        <p:tgtEl>
                                          <p:spTgt spid="7">
                                            <p:txEl>
                                              <p:pRg st="13" end="13"/>
                                            </p:txEl>
                                          </p:spTgt>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7">
                                            <p:txEl>
                                              <p:pRg st="14" end="14"/>
                                            </p:txEl>
                                          </p:spTgt>
                                        </p:tgtEl>
                                        <p:attrNameLst>
                                          <p:attrName>style.visibility</p:attrName>
                                        </p:attrNameLst>
                                      </p:cBhvr>
                                      <p:to>
                                        <p:strVal val="visible"/>
                                      </p:to>
                                    </p:set>
                                    <p:animEffect transition="in" filter="fade">
                                      <p:cBhvr>
                                        <p:cTn id="39"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mpatibilite.gif"/>
          <p:cNvPicPr>
            <a:picLocks noChangeAspect="1"/>
          </p:cNvPicPr>
          <p:nvPr/>
        </p:nvPicPr>
        <p:blipFill>
          <a:blip r:embed="rId3"/>
          <a:stretch>
            <a:fillRect/>
          </a:stretch>
        </p:blipFill>
        <p:spPr>
          <a:xfrm>
            <a:off x="2133600" y="1749140"/>
            <a:ext cx="5333999" cy="2652713"/>
          </a:xfrm>
          <a:prstGeom prst="rect">
            <a:avLst/>
          </a:prstGeom>
        </p:spPr>
      </p:pic>
      <p:sp>
        <p:nvSpPr>
          <p:cNvPr id="2" name="TextBox 1"/>
          <p:cNvSpPr txBox="1"/>
          <p:nvPr/>
        </p:nvSpPr>
        <p:spPr>
          <a:xfrm>
            <a:off x="2895599" y="762000"/>
            <a:ext cx="3810000" cy="369332"/>
          </a:xfrm>
          <a:prstGeom prst="rect">
            <a:avLst/>
          </a:prstGeom>
          <a:noFill/>
        </p:spPr>
        <p:txBody>
          <a:bodyPr wrap="square" rtlCol="0">
            <a:spAutoFit/>
          </a:bodyPr>
          <a:lstStyle/>
          <a:p>
            <a:pPr algn="ctr"/>
            <a:r>
              <a:rPr lang="en-US" b="1" dirty="0">
                <a:solidFill>
                  <a:srgbClr val="FF0000"/>
                </a:solidFill>
              </a:rPr>
              <a:t>BLOOD COMPATIBILITY CHART</a:t>
            </a:r>
            <a:endParaRPr lang="en-US" dirty="0">
              <a:solidFill>
                <a:srgbClr val="FF0000"/>
              </a:solidFill>
            </a:endParaRPr>
          </a:p>
        </p:txBody>
      </p:sp>
      <p:sp>
        <p:nvSpPr>
          <p:cNvPr id="3" name="TextBox 2"/>
          <p:cNvSpPr txBox="1"/>
          <p:nvPr/>
        </p:nvSpPr>
        <p:spPr>
          <a:xfrm>
            <a:off x="3503428" y="4800600"/>
            <a:ext cx="3657600" cy="646331"/>
          </a:xfrm>
          <a:prstGeom prst="rect">
            <a:avLst/>
          </a:prstGeom>
          <a:noFill/>
        </p:spPr>
        <p:txBody>
          <a:bodyPr wrap="square" rtlCol="0">
            <a:spAutoFit/>
          </a:bodyPr>
          <a:lstStyle/>
          <a:p>
            <a:r>
              <a:rPr lang="en-US" dirty="0" smtClean="0">
                <a:solidFill>
                  <a:srgbClr val="FF0000"/>
                </a:solidFill>
              </a:rPr>
              <a:t>O- </a:t>
            </a:r>
            <a:r>
              <a:rPr lang="en-US" dirty="0" smtClean="0"/>
              <a:t>    </a:t>
            </a:r>
            <a:r>
              <a:rPr lang="en-US" dirty="0" smtClean="0">
                <a:sym typeface="Wingdings" pitchFamily="2" charset="2"/>
              </a:rPr>
              <a:t> </a:t>
            </a:r>
            <a:r>
              <a:rPr lang="en-US" dirty="0" smtClean="0"/>
              <a:t>Universal Donor</a:t>
            </a:r>
          </a:p>
          <a:p>
            <a:r>
              <a:rPr lang="en-US" dirty="0" smtClean="0">
                <a:solidFill>
                  <a:srgbClr val="FF0000"/>
                </a:solidFill>
              </a:rPr>
              <a:t>AB+  </a:t>
            </a:r>
            <a:r>
              <a:rPr lang="en-US" dirty="0" smtClean="0">
                <a:sym typeface="Wingdings" pitchFamily="2" charset="2"/>
              </a:rPr>
              <a:t> </a:t>
            </a:r>
            <a:r>
              <a:rPr lang="en-US" dirty="0" smtClean="0"/>
              <a:t>Universal </a:t>
            </a:r>
            <a:r>
              <a:rPr lang="en-US" dirty="0"/>
              <a:t>Receptor</a:t>
            </a:r>
          </a:p>
        </p:txBody>
      </p:sp>
      <p:sp>
        <p:nvSpPr>
          <p:cNvPr id="6" name="Date Placeholder 5"/>
          <p:cNvSpPr>
            <a:spLocks noGrp="1"/>
          </p:cNvSpPr>
          <p:nvPr>
            <p:ph type="dt" sz="half" idx="10"/>
          </p:nvPr>
        </p:nvSpPr>
        <p:spPr>
          <a:xfrm>
            <a:off x="223274" y="6583330"/>
            <a:ext cx="2133600" cy="244475"/>
          </a:xfrm>
        </p:spPr>
        <p:txBody>
          <a:bodyPr/>
          <a:lstStyle/>
          <a:p>
            <a:fld id="{AB60C6FE-F6C0-41D1-A97E-D69472686569}" type="datetime1">
              <a:rPr lang="en-US" smtClean="0"/>
              <a:pPr/>
              <a:t>9/6/2016</a:t>
            </a:fld>
            <a:endParaRPr lang="en-US" dirty="0"/>
          </a:p>
        </p:txBody>
      </p:sp>
      <p:sp>
        <p:nvSpPr>
          <p:cNvPr id="10" name="Footer Placeholder 9"/>
          <p:cNvSpPr>
            <a:spLocks noGrp="1"/>
          </p:cNvSpPr>
          <p:nvPr>
            <p:ph type="ftr" sz="quarter" idx="11"/>
          </p:nvPr>
        </p:nvSpPr>
        <p:spPr>
          <a:xfrm>
            <a:off x="3124200" y="6528396"/>
            <a:ext cx="2895600" cy="320675"/>
          </a:xfrm>
        </p:spPr>
        <p:txBody>
          <a:bodyPr/>
          <a:lstStyle/>
          <a:p>
            <a:r>
              <a:rPr lang="en-US" b="1" dirty="0" smtClean="0">
                <a:solidFill>
                  <a:srgbClr val="FF0000"/>
                </a:solidFill>
              </a:rPr>
              <a:t>"Your Blood is bottled life"</a:t>
            </a:r>
            <a:endParaRPr lang="en-US" b="1" dirty="0">
              <a:solidFill>
                <a:srgbClr val="FF0000"/>
              </a:solidFill>
            </a:endParaRPr>
          </a:p>
        </p:txBody>
      </p:sp>
      <p:sp>
        <p:nvSpPr>
          <p:cNvPr id="11" name="Slide Number Placeholder 10"/>
          <p:cNvSpPr>
            <a:spLocks noGrp="1"/>
          </p:cNvSpPr>
          <p:nvPr>
            <p:ph type="sldNum" sz="quarter" idx="12"/>
          </p:nvPr>
        </p:nvSpPr>
        <p:spPr>
          <a:xfrm>
            <a:off x="6702062" y="6583330"/>
            <a:ext cx="2133600" cy="244475"/>
          </a:xfrm>
        </p:spPr>
        <p:txBody>
          <a:bodyPr/>
          <a:lstStyle/>
          <a:p>
            <a:fld id="{B6F15528-21DE-4FAA-801E-634DDDAF4B2B}" type="slidenum">
              <a:rPr lang="en-US" smtClean="0"/>
              <a:pPr/>
              <a:t>13</a:t>
            </a:fld>
            <a:endParaRPr lang="en-US" dirty="0"/>
          </a:p>
        </p:txBody>
      </p:sp>
      <p:pic>
        <p:nvPicPr>
          <p:cNvPr id="13"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029200" y="1557668"/>
            <a:ext cx="3352800" cy="4525963"/>
          </a:xfrm>
        </p:spPr>
        <p:txBody>
          <a:bodyPr>
            <a:normAutofit/>
          </a:bodyPr>
          <a:lstStyle/>
          <a:p>
            <a:pPr>
              <a:buBlip>
                <a:blip r:embed="rId3"/>
              </a:buBlip>
            </a:pPr>
            <a:r>
              <a:rPr lang="en-US" sz="2000" dirty="0">
                <a:latin typeface="Book Antiqua" pitchFamily="18" charset="0"/>
              </a:rPr>
              <a:t>Have had good </a:t>
            </a:r>
            <a:endParaRPr lang="en-US" sz="2000" dirty="0" smtClean="0">
              <a:latin typeface="Book Antiqua" pitchFamily="18" charset="0"/>
            </a:endParaRPr>
          </a:p>
          <a:p>
            <a:pPr marL="0" indent="0">
              <a:buNone/>
            </a:pPr>
            <a:r>
              <a:rPr lang="en-US" sz="2000" dirty="0">
                <a:solidFill>
                  <a:srgbClr val="C00000"/>
                </a:solidFill>
                <a:latin typeface="Book Antiqua" pitchFamily="18" charset="0"/>
              </a:rPr>
              <a:t>	</a:t>
            </a:r>
            <a:r>
              <a:rPr lang="en-US" sz="2000" dirty="0" smtClean="0">
                <a:solidFill>
                  <a:srgbClr val="C00000"/>
                </a:solidFill>
                <a:latin typeface="Book Antiqua" pitchFamily="18" charset="0"/>
              </a:rPr>
              <a:t>rest </a:t>
            </a:r>
            <a:r>
              <a:rPr lang="en-US" sz="2000" dirty="0">
                <a:solidFill>
                  <a:srgbClr val="C00000"/>
                </a:solidFill>
                <a:latin typeface="Book Antiqua" pitchFamily="18" charset="0"/>
              </a:rPr>
              <a:t>/ sleep </a:t>
            </a:r>
          </a:p>
          <a:p>
            <a:pPr>
              <a:buBlip>
                <a:blip r:embed="rId3"/>
              </a:buBlip>
            </a:pPr>
            <a:endParaRPr lang="en-US" sz="2000" dirty="0">
              <a:solidFill>
                <a:srgbClr val="C00000"/>
              </a:solidFill>
              <a:latin typeface="Book Antiqua" pitchFamily="18" charset="0"/>
            </a:endParaRPr>
          </a:p>
          <a:p>
            <a:pPr>
              <a:buBlip>
                <a:blip r:embed="rId3"/>
              </a:buBlip>
            </a:pPr>
            <a:r>
              <a:rPr lang="en-US" sz="2000" dirty="0">
                <a:latin typeface="Book Antiqua" pitchFamily="18" charset="0"/>
              </a:rPr>
              <a:t>Have had </a:t>
            </a:r>
            <a:endParaRPr lang="en-US" sz="2000" dirty="0" smtClean="0">
              <a:latin typeface="Book Antiqua" pitchFamily="18" charset="0"/>
            </a:endParaRPr>
          </a:p>
          <a:p>
            <a:pPr marL="0" indent="0">
              <a:buNone/>
            </a:pPr>
            <a:r>
              <a:rPr lang="en-US" sz="2000" dirty="0">
                <a:solidFill>
                  <a:srgbClr val="C00000"/>
                </a:solidFill>
                <a:latin typeface="Book Antiqua" pitchFamily="18" charset="0"/>
              </a:rPr>
              <a:t>	</a:t>
            </a:r>
            <a:r>
              <a:rPr lang="en-US" sz="2000" dirty="0" smtClean="0">
                <a:solidFill>
                  <a:srgbClr val="C00000"/>
                </a:solidFill>
                <a:latin typeface="Book Antiqua" pitchFamily="18" charset="0"/>
              </a:rPr>
              <a:t>light </a:t>
            </a:r>
            <a:r>
              <a:rPr lang="en-US" sz="2000" dirty="0">
                <a:solidFill>
                  <a:srgbClr val="C00000"/>
                </a:solidFill>
                <a:latin typeface="Book Antiqua" pitchFamily="18" charset="0"/>
              </a:rPr>
              <a:t>meal </a:t>
            </a:r>
          </a:p>
          <a:p>
            <a:pPr>
              <a:buBlip>
                <a:blip r:embed="rId3"/>
              </a:buBlip>
            </a:pPr>
            <a:endParaRPr lang="en-US" sz="2000" dirty="0">
              <a:solidFill>
                <a:srgbClr val="C00000"/>
              </a:solidFill>
              <a:latin typeface="Book Antiqua" pitchFamily="18" charset="0"/>
            </a:endParaRPr>
          </a:p>
          <a:p>
            <a:pPr>
              <a:buBlip>
                <a:blip r:embed="rId3"/>
              </a:buBlip>
            </a:pPr>
            <a:r>
              <a:rPr lang="en-US" sz="2000" dirty="0">
                <a:latin typeface="Book Antiqua" pitchFamily="18" charset="0"/>
              </a:rPr>
              <a:t>Be mentally </a:t>
            </a:r>
            <a:endParaRPr lang="en-US" sz="2000" dirty="0" smtClean="0">
              <a:latin typeface="Book Antiqua" pitchFamily="18" charset="0"/>
            </a:endParaRPr>
          </a:p>
          <a:p>
            <a:pPr marL="0" indent="0">
              <a:buNone/>
            </a:pPr>
            <a:r>
              <a:rPr lang="en-US" sz="2000" dirty="0" smtClean="0">
                <a:solidFill>
                  <a:srgbClr val="C00000"/>
                </a:solidFill>
                <a:latin typeface="Book Antiqua" pitchFamily="18" charset="0"/>
              </a:rPr>
              <a:t>	prepared </a:t>
            </a:r>
            <a:r>
              <a:rPr lang="en-US" sz="2000" dirty="0" smtClean="0">
                <a:solidFill>
                  <a:srgbClr val="C00000"/>
                </a:solidFill>
                <a:latin typeface="Book Antiqua" pitchFamily="18" charset="0"/>
                <a:sym typeface="Wingdings" pitchFamily="2" charset="2"/>
              </a:rPr>
              <a:t></a:t>
            </a:r>
            <a:endParaRPr lang="en-US" sz="2000" dirty="0">
              <a:solidFill>
                <a:srgbClr val="C00000"/>
              </a:solidFill>
              <a:latin typeface="Book Antiqua" pitchFamily="18" charset="0"/>
            </a:endParaRPr>
          </a:p>
        </p:txBody>
      </p:sp>
      <p:pic>
        <p:nvPicPr>
          <p:cNvPr id="13" name="Picture 12" descr="donation-blood.jpg"/>
          <p:cNvPicPr>
            <a:picLocks noChangeAspect="1"/>
          </p:cNvPicPr>
          <p:nvPr/>
        </p:nvPicPr>
        <p:blipFill>
          <a:blip r:embed="rId4"/>
          <a:stretch>
            <a:fillRect/>
          </a:stretch>
        </p:blipFill>
        <p:spPr>
          <a:xfrm>
            <a:off x="685800" y="1616127"/>
            <a:ext cx="4191000" cy="3536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838200" y="807690"/>
            <a:ext cx="5943600" cy="800219"/>
          </a:xfrm>
          <a:prstGeom prst="rect">
            <a:avLst/>
          </a:prstGeom>
          <a:noFill/>
        </p:spPr>
        <p:txBody>
          <a:bodyPr wrap="square" rtlCol="0">
            <a:spAutoFit/>
          </a:bodyPr>
          <a:lstStyle/>
          <a:p>
            <a:r>
              <a:rPr lang="en-US" sz="2800" dirty="0">
                <a:latin typeface="Book Antiqua" pitchFamily="18" charset="0"/>
              </a:rPr>
              <a:t>The</a:t>
            </a:r>
            <a:r>
              <a:rPr lang="en-US" sz="2800" b="1" dirty="0" smtClean="0"/>
              <a:t> </a:t>
            </a:r>
            <a:r>
              <a:rPr lang="en-US" sz="2800" dirty="0">
                <a:latin typeface="Book Antiqua" pitchFamily="18" charset="0"/>
              </a:rPr>
              <a:t>Donor </a:t>
            </a:r>
            <a:r>
              <a:rPr lang="en-US" sz="2800" dirty="0">
                <a:solidFill>
                  <a:srgbClr val="C00000"/>
                </a:solidFill>
                <a:latin typeface="Book Antiqua" pitchFamily="18" charset="0"/>
              </a:rPr>
              <a:t>Must ….</a:t>
            </a:r>
          </a:p>
          <a:p>
            <a:endParaRPr lang="en-US" dirty="0">
              <a:solidFill>
                <a:schemeClr val="accent2">
                  <a:lumMod val="50000"/>
                </a:schemeClr>
              </a:solidFill>
            </a:endParaRPr>
          </a:p>
        </p:txBody>
      </p:sp>
      <p:sp>
        <p:nvSpPr>
          <p:cNvPr id="2" name="Date Placeholder 1"/>
          <p:cNvSpPr>
            <a:spLocks noGrp="1"/>
          </p:cNvSpPr>
          <p:nvPr>
            <p:ph type="dt" sz="half" idx="10"/>
          </p:nvPr>
        </p:nvSpPr>
        <p:spPr>
          <a:xfrm>
            <a:off x="233907" y="6551431"/>
            <a:ext cx="2133600" cy="244475"/>
          </a:xfrm>
        </p:spPr>
        <p:txBody>
          <a:bodyPr/>
          <a:lstStyle/>
          <a:p>
            <a:fld id="{1809DE81-B5DF-469F-9B50-054EFA4C37E7}" type="datetime1">
              <a:rPr lang="en-US" smtClean="0"/>
              <a:pPr/>
              <a:t>9/6/2016</a:t>
            </a:fld>
            <a:endParaRPr lang="en-US" dirty="0"/>
          </a:p>
        </p:txBody>
      </p:sp>
      <p:sp>
        <p:nvSpPr>
          <p:cNvPr id="3" name="Footer Placeholder 2"/>
          <p:cNvSpPr>
            <a:spLocks noGrp="1"/>
          </p:cNvSpPr>
          <p:nvPr>
            <p:ph type="ftr" sz="quarter" idx="11"/>
          </p:nvPr>
        </p:nvSpPr>
        <p:spPr>
          <a:xfrm>
            <a:off x="3124200" y="6572697"/>
            <a:ext cx="2895600" cy="244475"/>
          </a:xfrm>
        </p:spPr>
        <p:txBody>
          <a:bodyPr/>
          <a:lstStyle/>
          <a:p>
            <a:r>
              <a:rPr lang="en-US" b="1" dirty="0" smtClean="0">
                <a:solidFill>
                  <a:srgbClr val="FF0000"/>
                </a:solidFill>
              </a:rPr>
              <a:t>"'Today is 'B' day!"</a:t>
            </a:r>
            <a:endParaRPr lang="en-US" b="1" dirty="0">
              <a:solidFill>
                <a:srgbClr val="FF0000"/>
              </a:solidFill>
            </a:endParaRPr>
          </a:p>
        </p:txBody>
      </p:sp>
      <p:sp>
        <p:nvSpPr>
          <p:cNvPr id="6" name="Slide Number Placeholder 5"/>
          <p:cNvSpPr>
            <a:spLocks noGrp="1"/>
          </p:cNvSpPr>
          <p:nvPr>
            <p:ph type="sldNum" sz="quarter" idx="12"/>
          </p:nvPr>
        </p:nvSpPr>
        <p:spPr>
          <a:xfrm>
            <a:off x="6723328" y="6574466"/>
            <a:ext cx="2133600" cy="168275"/>
          </a:xfrm>
        </p:spPr>
        <p:txBody>
          <a:bodyPr/>
          <a:lstStyle/>
          <a:p>
            <a:fld id="{B6F15528-21DE-4FAA-801E-634DDDAF4B2B}" type="slidenum">
              <a:rPr lang="en-US" smtClean="0"/>
              <a:pPr/>
              <a:t>14</a:t>
            </a:fld>
            <a:endParaRPr lang="en-US" dirty="0"/>
          </a:p>
        </p:txBody>
      </p:sp>
      <p:pic>
        <p:nvPicPr>
          <p:cNvPr id="15" name="Picture 4" descr="Tejus"/>
          <p:cNvPicPr>
            <a:picLocks noChangeAspect="1" noChangeArrowheads="1"/>
          </p:cNvPicPr>
          <p:nvPr/>
        </p:nvPicPr>
        <p:blipFill>
          <a:blip r:embed="rId5"/>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par>
                          <p:cTn id="20" fill="hold">
                            <p:stCondLst>
                              <p:cond delay="27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childTnLst>
                                </p:cTn>
                              </p:par>
                            </p:childTnLst>
                          </p:cTn>
                        </p:par>
                        <p:par>
                          <p:cTn id="24" fill="hold">
                            <p:stCondLst>
                              <p:cond delay="39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1000"/>
                                        <p:tgtEl>
                                          <p:spTgt spid="11">
                                            <p:txEl>
                                              <p:pRg st="3" end="3"/>
                                            </p:txEl>
                                          </p:spTgt>
                                        </p:tgtEl>
                                      </p:cBhvr>
                                    </p:animEffect>
                                  </p:childTnLst>
                                </p:cTn>
                              </p:par>
                            </p:childTnLst>
                          </p:cTn>
                        </p:par>
                        <p:par>
                          <p:cTn id="28" fill="hold">
                            <p:stCondLst>
                              <p:cond delay="50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childTnLst>
                                </p:cTn>
                              </p:par>
                            </p:childTnLst>
                          </p:cTn>
                        </p:par>
                        <p:par>
                          <p:cTn id="32" fill="hold">
                            <p:stCondLst>
                              <p:cond delay="61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1000"/>
                                        <p:tgtEl>
                                          <p:spTgt spid="11">
                                            <p:txEl>
                                              <p:pRg st="6" end="6"/>
                                            </p:txEl>
                                          </p:spTgt>
                                        </p:tgtEl>
                                      </p:cBhvr>
                                    </p:animEffect>
                                  </p:childTnLst>
                                </p:cTn>
                              </p:par>
                            </p:childTnLst>
                          </p:cTn>
                        </p:par>
                        <p:par>
                          <p:cTn id="36" fill="hold">
                            <p:stCondLst>
                              <p:cond delay="72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ticle293976_Blood_donor_icon.jpg"/>
          <p:cNvPicPr>
            <a:picLocks noChangeAspect="1"/>
          </p:cNvPicPr>
          <p:nvPr/>
        </p:nvPicPr>
        <p:blipFill>
          <a:blip r:embed="rId3"/>
          <a:stretch>
            <a:fillRect/>
          </a:stretch>
        </p:blipFill>
        <p:spPr>
          <a:xfrm>
            <a:off x="4932828" y="1295400"/>
            <a:ext cx="4151474" cy="5175504"/>
          </a:xfrm>
          <a:prstGeom prst="rect">
            <a:avLst/>
          </a:prstGeom>
        </p:spPr>
      </p:pic>
      <p:sp>
        <p:nvSpPr>
          <p:cNvPr id="10" name="Content Placeholder 9"/>
          <p:cNvSpPr>
            <a:spLocks noGrp="1"/>
          </p:cNvSpPr>
          <p:nvPr>
            <p:ph idx="1"/>
          </p:nvPr>
        </p:nvSpPr>
        <p:spPr>
          <a:xfrm>
            <a:off x="457200" y="609600"/>
            <a:ext cx="8229600" cy="5791200"/>
          </a:xfrm>
        </p:spPr>
        <p:txBody>
          <a:bodyPr>
            <a:normAutofit/>
          </a:bodyPr>
          <a:lstStyle/>
          <a:p>
            <a:pPr>
              <a:lnSpc>
                <a:spcPct val="90000"/>
              </a:lnSpc>
              <a:buBlip>
                <a:blip r:embed="rId4"/>
              </a:buBlip>
            </a:pPr>
            <a:endParaRPr lang="en-US" sz="2000" dirty="0" smtClean="0"/>
          </a:p>
          <a:p>
            <a:pPr>
              <a:lnSpc>
                <a:spcPct val="90000"/>
              </a:lnSpc>
              <a:buBlip>
                <a:blip r:embed="rId4"/>
              </a:buBlip>
            </a:pPr>
            <a:endParaRPr lang="en-US" sz="2000" dirty="0" smtClean="0"/>
          </a:p>
          <a:p>
            <a:pPr>
              <a:lnSpc>
                <a:spcPct val="90000"/>
              </a:lnSpc>
              <a:buBlip>
                <a:blip r:embed="rId4"/>
              </a:buBlip>
            </a:pPr>
            <a:r>
              <a:rPr lang="en-US" sz="2000" dirty="0" smtClean="0"/>
              <a:t>Drink </a:t>
            </a:r>
            <a:r>
              <a:rPr lang="en-US" sz="2000" b="1" dirty="0" smtClean="0">
                <a:solidFill>
                  <a:srgbClr val="C00000"/>
                </a:solidFill>
              </a:rPr>
              <a:t>lots of fluids</a:t>
            </a:r>
            <a:r>
              <a:rPr lang="en-US" sz="2000" dirty="0" smtClean="0">
                <a:solidFill>
                  <a:srgbClr val="C00000"/>
                </a:solidFill>
              </a:rPr>
              <a:t> </a:t>
            </a:r>
            <a:r>
              <a:rPr lang="en-US" sz="2000" dirty="0" smtClean="0"/>
              <a:t>for next 24 hours</a:t>
            </a:r>
          </a:p>
          <a:p>
            <a:pPr>
              <a:lnSpc>
                <a:spcPct val="90000"/>
              </a:lnSpc>
              <a:buBlip>
                <a:blip r:embed="rId4"/>
              </a:buBlip>
            </a:pPr>
            <a:r>
              <a:rPr lang="en-US" sz="2000" b="1" dirty="0" smtClean="0">
                <a:solidFill>
                  <a:srgbClr val="C00000"/>
                </a:solidFill>
              </a:rPr>
              <a:t>Avoid smoking</a:t>
            </a:r>
            <a:r>
              <a:rPr lang="en-US" sz="2000" dirty="0" smtClean="0">
                <a:solidFill>
                  <a:srgbClr val="C00000"/>
                </a:solidFill>
              </a:rPr>
              <a:t> </a:t>
            </a:r>
            <a:r>
              <a:rPr lang="en-US" sz="2000" dirty="0" smtClean="0"/>
              <a:t>for one hour &amp; </a:t>
            </a:r>
            <a:r>
              <a:rPr lang="en-US" sz="2000" b="1" dirty="0" smtClean="0">
                <a:solidFill>
                  <a:srgbClr val="C00000"/>
                </a:solidFill>
              </a:rPr>
              <a:t>alcohol</a:t>
            </a:r>
            <a:r>
              <a:rPr lang="en-US" sz="2000" dirty="0" smtClean="0">
                <a:solidFill>
                  <a:srgbClr val="C00000"/>
                </a:solidFill>
              </a:rPr>
              <a:t> </a:t>
            </a:r>
            <a:r>
              <a:rPr lang="en-US" sz="2000" dirty="0" smtClean="0"/>
              <a:t>till after a meal</a:t>
            </a:r>
          </a:p>
          <a:p>
            <a:pPr>
              <a:lnSpc>
                <a:spcPct val="90000"/>
              </a:lnSpc>
              <a:buBlip>
                <a:blip r:embed="rId4"/>
              </a:buBlip>
            </a:pPr>
            <a:r>
              <a:rPr lang="en-US" sz="2000" b="1" dirty="0" smtClean="0">
                <a:solidFill>
                  <a:srgbClr val="C00000"/>
                </a:solidFill>
              </a:rPr>
              <a:t>Don’t use elevator</a:t>
            </a:r>
            <a:r>
              <a:rPr lang="en-US" sz="2000" dirty="0" smtClean="0">
                <a:solidFill>
                  <a:srgbClr val="C00000"/>
                </a:solidFill>
              </a:rPr>
              <a:t> </a:t>
            </a:r>
            <a:r>
              <a:rPr lang="en-US" sz="2000" dirty="0" smtClean="0"/>
              <a:t>to go up immediately after donation as it will  </a:t>
            </a:r>
          </a:p>
          <a:p>
            <a:pPr>
              <a:lnSpc>
                <a:spcPct val="90000"/>
              </a:lnSpc>
              <a:buNone/>
            </a:pPr>
            <a:r>
              <a:rPr lang="en-US" sz="2000" dirty="0" smtClean="0"/>
              <a:t>	make blood rush to your feet &amp; make you dizzy!</a:t>
            </a:r>
          </a:p>
          <a:p>
            <a:pPr>
              <a:lnSpc>
                <a:spcPct val="90000"/>
              </a:lnSpc>
              <a:buBlip>
                <a:blip r:embed="rId4"/>
              </a:buBlip>
            </a:pPr>
            <a:r>
              <a:rPr lang="en-US" sz="2000" dirty="0"/>
              <a:t>Avoid </a:t>
            </a:r>
            <a:r>
              <a:rPr lang="en-US" sz="2000" b="1" dirty="0">
                <a:solidFill>
                  <a:srgbClr val="C00000"/>
                </a:solidFill>
              </a:rPr>
              <a:t>highly strenuous </a:t>
            </a:r>
            <a:r>
              <a:rPr lang="en-US" sz="2000" dirty="0" smtClean="0"/>
              <a:t>exercises &amp; </a:t>
            </a:r>
            <a:r>
              <a:rPr lang="en-US" sz="2000" dirty="0"/>
              <a:t>games for a day</a:t>
            </a:r>
          </a:p>
          <a:p>
            <a:pPr>
              <a:lnSpc>
                <a:spcPct val="90000"/>
              </a:lnSpc>
              <a:buBlip>
                <a:blip r:embed="rId4"/>
              </a:buBlip>
            </a:pPr>
            <a:r>
              <a:rPr lang="en-US" sz="2000" b="1" dirty="0" smtClean="0">
                <a:solidFill>
                  <a:srgbClr val="C00000"/>
                </a:solidFill>
              </a:rPr>
              <a:t>If you feel dizzy</a:t>
            </a:r>
            <a:r>
              <a:rPr lang="en-US" sz="2000" dirty="0" smtClean="0"/>
              <a:t>, lie down &amp; put your feet up. You </a:t>
            </a:r>
          </a:p>
          <a:p>
            <a:pPr>
              <a:lnSpc>
                <a:spcPct val="90000"/>
              </a:lnSpc>
              <a:buNone/>
            </a:pPr>
            <a:r>
              <a:rPr lang="en-US" sz="2000" dirty="0" smtClean="0"/>
              <a:t>	will be alright in 10-20 </a:t>
            </a:r>
            <a:r>
              <a:rPr lang="en-US" sz="2000" dirty="0" err="1" smtClean="0"/>
              <a:t>mins</a:t>
            </a:r>
            <a:r>
              <a:rPr lang="en-US" sz="2000" dirty="0" smtClean="0"/>
              <a:t>.</a:t>
            </a:r>
          </a:p>
          <a:p>
            <a:pPr>
              <a:lnSpc>
                <a:spcPct val="90000"/>
              </a:lnSpc>
              <a:buBlip>
                <a:blip r:embed="rId4"/>
              </a:buBlip>
            </a:pPr>
            <a:r>
              <a:rPr lang="en-US" sz="2000" b="1" dirty="0" smtClean="0">
                <a:solidFill>
                  <a:srgbClr val="C00000"/>
                </a:solidFill>
              </a:rPr>
              <a:t>Remove band-aid after 4 hours</a:t>
            </a:r>
            <a:r>
              <a:rPr lang="en-US" sz="2000" dirty="0" smtClean="0"/>
              <a:t>. If it bleeds, </a:t>
            </a:r>
          </a:p>
          <a:p>
            <a:pPr>
              <a:lnSpc>
                <a:spcPct val="90000"/>
              </a:lnSpc>
              <a:buNone/>
            </a:pPr>
            <a:r>
              <a:rPr lang="en-US" sz="2000" dirty="0" smtClean="0"/>
              <a:t>	apply pressure &amp; reapply band-aid. If bruised </a:t>
            </a:r>
          </a:p>
          <a:p>
            <a:pPr>
              <a:lnSpc>
                <a:spcPct val="90000"/>
              </a:lnSpc>
              <a:buNone/>
            </a:pPr>
            <a:r>
              <a:rPr lang="en-US" sz="2000" dirty="0" smtClean="0"/>
              <a:t>     	and painful, apply cold-pack 4 to 5 times for </a:t>
            </a:r>
          </a:p>
          <a:p>
            <a:pPr>
              <a:lnSpc>
                <a:spcPct val="90000"/>
              </a:lnSpc>
              <a:buNone/>
            </a:pPr>
            <a:r>
              <a:rPr lang="en-US" sz="2000" dirty="0" smtClean="0"/>
              <a:t>	5 </a:t>
            </a:r>
            <a:r>
              <a:rPr lang="en-US" sz="2000" dirty="0" err="1" smtClean="0"/>
              <a:t>mins</a:t>
            </a:r>
            <a:r>
              <a:rPr lang="en-US" sz="2000" dirty="0" smtClean="0"/>
              <a:t> each. The bruise is due to blood seeping </a:t>
            </a:r>
          </a:p>
          <a:p>
            <a:pPr>
              <a:lnSpc>
                <a:spcPct val="90000"/>
              </a:lnSpc>
              <a:buNone/>
            </a:pPr>
            <a:r>
              <a:rPr lang="en-US" sz="2000" dirty="0" smtClean="0"/>
              <a:t>	into the surrounding tissue. It may take a few </a:t>
            </a:r>
          </a:p>
          <a:p>
            <a:pPr>
              <a:lnSpc>
                <a:spcPct val="90000"/>
              </a:lnSpc>
              <a:buNone/>
            </a:pPr>
            <a:r>
              <a:rPr lang="en-US" sz="2000" dirty="0" smtClean="0"/>
              <a:t>	days to get reabsorbed.</a:t>
            </a:r>
            <a:endParaRPr lang="en-US" sz="2000" dirty="0"/>
          </a:p>
        </p:txBody>
      </p:sp>
      <p:sp>
        <p:nvSpPr>
          <p:cNvPr id="14" name="Date Placeholder 13"/>
          <p:cNvSpPr>
            <a:spLocks noGrp="1"/>
          </p:cNvSpPr>
          <p:nvPr>
            <p:ph type="dt" sz="half" idx="10"/>
          </p:nvPr>
        </p:nvSpPr>
        <p:spPr>
          <a:xfrm>
            <a:off x="223274" y="6483946"/>
            <a:ext cx="2133600" cy="365125"/>
          </a:xfrm>
        </p:spPr>
        <p:txBody>
          <a:bodyPr/>
          <a:lstStyle/>
          <a:p>
            <a:fld id="{1D8BD707-D9CF-40AE-B4C6-C98DA3205C09}" type="datetimeFigureOut">
              <a:rPr lang="en-US" smtClean="0"/>
              <a:pPr/>
              <a:t>9/6/2016</a:t>
            </a:fld>
            <a:endParaRPr lang="en-US"/>
          </a:p>
        </p:txBody>
      </p:sp>
      <p:sp>
        <p:nvSpPr>
          <p:cNvPr id="15" name="Slide Number Placeholder 14"/>
          <p:cNvSpPr>
            <a:spLocks noGrp="1"/>
          </p:cNvSpPr>
          <p:nvPr>
            <p:ph type="sldNum" sz="quarter" idx="12"/>
          </p:nvPr>
        </p:nvSpPr>
        <p:spPr>
          <a:xfrm>
            <a:off x="6728644" y="6503508"/>
            <a:ext cx="2133600" cy="365125"/>
          </a:xfrm>
        </p:spPr>
        <p:txBody>
          <a:bodyPr/>
          <a:lstStyle/>
          <a:p>
            <a:fld id="{B6F15528-21DE-4FAA-801E-634DDDAF4B2B}" type="slidenum">
              <a:rPr lang="en-US" smtClean="0"/>
              <a:pPr/>
              <a:t>15</a:t>
            </a:fld>
            <a:endParaRPr lang="en-US" dirty="0"/>
          </a:p>
        </p:txBody>
      </p:sp>
      <p:sp>
        <p:nvSpPr>
          <p:cNvPr id="16" name="Footer Placeholder 15"/>
          <p:cNvSpPr>
            <a:spLocks noGrp="1"/>
          </p:cNvSpPr>
          <p:nvPr>
            <p:ph type="ftr" sz="quarter" idx="11"/>
          </p:nvPr>
        </p:nvSpPr>
        <p:spPr>
          <a:xfrm>
            <a:off x="2656348" y="6494579"/>
            <a:ext cx="4419600" cy="365125"/>
          </a:xfrm>
        </p:spPr>
        <p:txBody>
          <a:bodyPr/>
          <a:lstStyle/>
          <a:p>
            <a:r>
              <a:rPr lang="en-IN" b="1" dirty="0" smtClean="0">
                <a:solidFill>
                  <a:srgbClr val="FF0000"/>
                </a:solidFill>
              </a:rPr>
              <a:t>"Blood donation is the cheapest way you can save some ones life"</a:t>
            </a:r>
            <a:endParaRPr lang="en-US" b="1" dirty="0">
              <a:solidFill>
                <a:srgbClr val="FF0000"/>
              </a:solidFill>
            </a:endParaRPr>
          </a:p>
        </p:txBody>
      </p:sp>
      <p:sp>
        <p:nvSpPr>
          <p:cNvPr id="12" name="Rounded Rectangle 11"/>
          <p:cNvSpPr/>
          <p:nvPr/>
        </p:nvSpPr>
        <p:spPr>
          <a:xfrm>
            <a:off x="579592" y="406396"/>
            <a:ext cx="2133600" cy="76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t>Advice</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par>
                          <p:cTn id="13" fill="hold">
                            <p:stCondLst>
                              <p:cond delay="13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par>
                          <p:cTn id="17" fill="hold">
                            <p:stCondLst>
                              <p:cond delay="235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par>
                          <p:cTn id="21" fill="hold">
                            <p:stCondLst>
                              <p:cond delay="34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par>
                          <p:cTn id="25" fill="hold">
                            <p:stCondLst>
                              <p:cond delay="440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childTnLst>
                          </p:cTn>
                        </p:par>
                        <p:par>
                          <p:cTn id="29" fill="hold">
                            <p:stCondLst>
                              <p:cond delay="53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par>
                          <p:cTn id="33" fill="hold">
                            <p:stCondLst>
                              <p:cond delay="645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500"/>
                                        <p:tgtEl>
                                          <p:spTgt spid="10">
                                            <p:txEl>
                                              <p:pRg st="8" end="8"/>
                                            </p:txEl>
                                          </p:spTgt>
                                        </p:tgtEl>
                                      </p:cBhvr>
                                    </p:animEffect>
                                  </p:childTnLst>
                                </p:cTn>
                              </p:par>
                            </p:childTnLst>
                          </p:cTn>
                        </p:par>
                        <p:par>
                          <p:cTn id="37" fill="hold">
                            <p:stCondLst>
                              <p:cond delay="7250"/>
                            </p:stCondLst>
                            <p:childTnLst>
                              <p:par>
                                <p:cTn id="38" presetID="10" presetClass="entr" presetSubtype="0" fill="hold" grpId="0" nodeType="afterEffect">
                                  <p:stCondLst>
                                    <p:cond delay="0"/>
                                  </p:stCondLst>
                                  <p:iterate type="wd">
                                    <p:tmPct val="10000"/>
                                  </p:iterate>
                                  <p:childTnLst>
                                    <p:set>
                                      <p:cBhvr>
                                        <p:cTn id="39" dur="1" fill="hold">
                                          <p:stCondLst>
                                            <p:cond delay="0"/>
                                          </p:stCondLst>
                                        </p:cTn>
                                        <p:tgtEl>
                                          <p:spTgt spid="10">
                                            <p:txEl>
                                              <p:pRg st="9" end="9"/>
                                            </p:txEl>
                                          </p:spTgt>
                                        </p:tgtEl>
                                        <p:attrNameLst>
                                          <p:attrName>style.visibility</p:attrName>
                                        </p:attrNameLst>
                                      </p:cBhvr>
                                      <p:to>
                                        <p:strVal val="visible"/>
                                      </p:to>
                                    </p:set>
                                    <p:animEffect transition="in" filter="fade">
                                      <p:cBhvr>
                                        <p:cTn id="40" dur="500"/>
                                        <p:tgtEl>
                                          <p:spTgt spid="10">
                                            <p:txEl>
                                              <p:pRg st="9" end="9"/>
                                            </p:txEl>
                                          </p:spTgt>
                                        </p:tgtEl>
                                      </p:cBhvr>
                                    </p:animEffect>
                                  </p:childTnLst>
                                </p:cTn>
                              </p:par>
                            </p:childTnLst>
                          </p:cTn>
                        </p:par>
                        <p:par>
                          <p:cTn id="41" fill="hold">
                            <p:stCondLst>
                              <p:cond delay="82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10">
                                            <p:txEl>
                                              <p:pRg st="10" end="10"/>
                                            </p:txEl>
                                          </p:spTgt>
                                        </p:tgtEl>
                                        <p:attrNameLst>
                                          <p:attrName>style.visibility</p:attrName>
                                        </p:attrNameLst>
                                      </p:cBhvr>
                                      <p:to>
                                        <p:strVal val="visible"/>
                                      </p:to>
                                    </p:set>
                                    <p:animEffect transition="in" filter="fade">
                                      <p:cBhvr>
                                        <p:cTn id="44" dur="500"/>
                                        <p:tgtEl>
                                          <p:spTgt spid="10">
                                            <p:txEl>
                                              <p:pRg st="10" end="10"/>
                                            </p:txEl>
                                          </p:spTgt>
                                        </p:tgtEl>
                                      </p:cBhvr>
                                    </p:animEffect>
                                  </p:childTnLst>
                                </p:cTn>
                              </p:par>
                            </p:childTnLst>
                          </p:cTn>
                        </p:par>
                        <p:par>
                          <p:cTn id="45" fill="hold">
                            <p:stCondLst>
                              <p:cond delay="905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10">
                                            <p:txEl>
                                              <p:pRg st="11" end="11"/>
                                            </p:txEl>
                                          </p:spTgt>
                                        </p:tgtEl>
                                        <p:attrNameLst>
                                          <p:attrName>style.visibility</p:attrName>
                                        </p:attrNameLst>
                                      </p:cBhvr>
                                      <p:to>
                                        <p:strVal val="visible"/>
                                      </p:to>
                                    </p:set>
                                    <p:animEffect transition="in" filter="fade">
                                      <p:cBhvr>
                                        <p:cTn id="48" dur="500"/>
                                        <p:tgtEl>
                                          <p:spTgt spid="10">
                                            <p:txEl>
                                              <p:pRg st="11" end="11"/>
                                            </p:txEl>
                                          </p:spTgt>
                                        </p:tgtEl>
                                      </p:cBhvr>
                                    </p:animEffect>
                                  </p:childTnLst>
                                </p:cTn>
                              </p:par>
                            </p:childTnLst>
                          </p:cTn>
                        </p:par>
                        <p:par>
                          <p:cTn id="49" fill="hold">
                            <p:stCondLst>
                              <p:cond delay="100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10">
                                            <p:txEl>
                                              <p:pRg st="12" end="12"/>
                                            </p:txEl>
                                          </p:spTgt>
                                        </p:tgtEl>
                                        <p:attrNameLst>
                                          <p:attrName>style.visibility</p:attrName>
                                        </p:attrNameLst>
                                      </p:cBhvr>
                                      <p:to>
                                        <p:strVal val="visible"/>
                                      </p:to>
                                    </p:set>
                                    <p:animEffect transition="in" filter="fade">
                                      <p:cBhvr>
                                        <p:cTn id="52" dur="500"/>
                                        <p:tgtEl>
                                          <p:spTgt spid="10">
                                            <p:txEl>
                                              <p:pRg st="12" end="12"/>
                                            </p:txEl>
                                          </p:spTgt>
                                        </p:tgtEl>
                                      </p:cBhvr>
                                    </p:animEffect>
                                  </p:childTnLst>
                                </p:cTn>
                              </p:par>
                            </p:childTnLst>
                          </p:cTn>
                        </p:par>
                        <p:par>
                          <p:cTn id="53" fill="hold">
                            <p:stCondLst>
                              <p:cond delay="1105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10">
                                            <p:txEl>
                                              <p:pRg st="13" end="13"/>
                                            </p:txEl>
                                          </p:spTgt>
                                        </p:tgtEl>
                                        <p:attrNameLst>
                                          <p:attrName>style.visibility</p:attrName>
                                        </p:attrNameLst>
                                      </p:cBhvr>
                                      <p:to>
                                        <p:strVal val="visible"/>
                                      </p:to>
                                    </p:set>
                                    <p:animEffect transition="in" filter="fade">
                                      <p:cBhvr>
                                        <p:cTn id="56" dur="500"/>
                                        <p:tgtEl>
                                          <p:spTgt spid="10">
                                            <p:txEl>
                                              <p:pRg st="13" end="13"/>
                                            </p:txEl>
                                          </p:spTgt>
                                        </p:tgtEl>
                                      </p:cBhvr>
                                    </p:animEffect>
                                  </p:childTnLst>
                                </p:cTn>
                              </p:par>
                            </p:childTnLst>
                          </p:cTn>
                        </p:par>
                        <p:par>
                          <p:cTn id="57" fill="hold">
                            <p:stCondLst>
                              <p:cond delay="12000"/>
                            </p:stCondLst>
                            <p:childTnLst>
                              <p:par>
                                <p:cTn id="58" presetID="10" presetClass="entr" presetSubtype="0" fill="hold" grpId="0" nodeType="afterEffect">
                                  <p:stCondLst>
                                    <p:cond delay="0"/>
                                  </p:stCondLst>
                                  <p:iterate type="wd">
                                    <p:tmPct val="10000"/>
                                  </p:iterate>
                                  <p:childTnLst>
                                    <p:set>
                                      <p:cBhvr>
                                        <p:cTn id="59" dur="1" fill="hold">
                                          <p:stCondLst>
                                            <p:cond delay="0"/>
                                          </p:stCondLst>
                                        </p:cTn>
                                        <p:tgtEl>
                                          <p:spTgt spid="10">
                                            <p:txEl>
                                              <p:pRg st="14" end="14"/>
                                            </p:txEl>
                                          </p:spTgt>
                                        </p:tgtEl>
                                        <p:attrNameLst>
                                          <p:attrName>style.visibility</p:attrName>
                                        </p:attrNameLst>
                                      </p:cBhvr>
                                      <p:to>
                                        <p:strVal val="visible"/>
                                      </p:to>
                                    </p:set>
                                    <p:animEffect transition="in" filter="fade">
                                      <p:cBhvr>
                                        <p:cTn id="60" dur="500"/>
                                        <p:tgtEl>
                                          <p:spTgt spid="10">
                                            <p:txEl>
                                              <p:pRg st="14" end="14"/>
                                            </p:txEl>
                                          </p:spTgt>
                                        </p:tgtEl>
                                      </p:cBhvr>
                                    </p:animEffect>
                                  </p:childTnLst>
                                </p:cTn>
                              </p:par>
                            </p:childTnLst>
                          </p:cTn>
                        </p:par>
                        <p:par>
                          <p:cTn id="61" fill="hold">
                            <p:stCondLst>
                              <p:cond delay="127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oodBank_RedFlag.jpg"/>
          <p:cNvPicPr>
            <a:picLocks noChangeAspect="1"/>
          </p:cNvPicPr>
          <p:nvPr/>
        </p:nvPicPr>
        <p:blipFill>
          <a:blip r:embed="rId3"/>
          <a:stretch>
            <a:fillRect/>
          </a:stretch>
        </p:blipFill>
        <p:spPr>
          <a:xfrm>
            <a:off x="5130800" y="511602"/>
            <a:ext cx="3708400" cy="5039061"/>
          </a:xfrm>
          <a:prstGeom prst="rect">
            <a:avLst/>
          </a:prstGeom>
        </p:spPr>
      </p:pic>
      <p:sp>
        <p:nvSpPr>
          <p:cNvPr id="11" name="Content Placeholder 10"/>
          <p:cNvSpPr>
            <a:spLocks noGrp="1"/>
          </p:cNvSpPr>
          <p:nvPr>
            <p:ph idx="1"/>
          </p:nvPr>
        </p:nvSpPr>
        <p:spPr>
          <a:xfrm>
            <a:off x="457200" y="990600"/>
            <a:ext cx="8229600" cy="5211763"/>
          </a:xfrm>
        </p:spPr>
        <p:txBody>
          <a:bodyPr>
            <a:normAutofit/>
          </a:bodyPr>
          <a:lstStyle/>
          <a:p>
            <a:pPr>
              <a:lnSpc>
                <a:spcPct val="70000"/>
              </a:lnSpc>
              <a:buBlip>
                <a:blip r:embed="rId4"/>
              </a:buBlip>
            </a:pPr>
            <a:endParaRPr lang="en-US" sz="2700" dirty="0" smtClean="0"/>
          </a:p>
          <a:p>
            <a:pPr>
              <a:lnSpc>
                <a:spcPct val="70000"/>
              </a:lnSpc>
              <a:buBlip>
                <a:blip r:embed="rId4"/>
              </a:buBlip>
            </a:pPr>
            <a:r>
              <a:rPr lang="en-US" sz="2700" dirty="0" smtClean="0"/>
              <a:t>National </a:t>
            </a:r>
            <a:r>
              <a:rPr lang="en-US" sz="2700" dirty="0"/>
              <a:t>Blood Donation Day                                            </a:t>
            </a:r>
            <a:r>
              <a:rPr lang="en-US" sz="2700" dirty="0" smtClean="0"/>
              <a:t>	</a:t>
            </a:r>
            <a:r>
              <a:rPr lang="en-US" sz="2700" dirty="0" smtClean="0">
                <a:solidFill>
                  <a:srgbClr val="C00000"/>
                </a:solidFill>
              </a:rPr>
              <a:t>1</a:t>
            </a:r>
            <a:r>
              <a:rPr lang="en-US" sz="2700" baseline="30000" dirty="0" smtClean="0">
                <a:solidFill>
                  <a:srgbClr val="C00000"/>
                </a:solidFill>
              </a:rPr>
              <a:t>st</a:t>
            </a:r>
            <a:r>
              <a:rPr lang="en-US" sz="2700" dirty="0" smtClean="0">
                <a:solidFill>
                  <a:srgbClr val="C00000"/>
                </a:solidFill>
              </a:rPr>
              <a:t> October  </a:t>
            </a:r>
            <a:r>
              <a:rPr lang="en-US" sz="2700" dirty="0" smtClean="0"/>
              <a:t> </a:t>
            </a:r>
          </a:p>
          <a:p>
            <a:pPr marL="0" indent="0">
              <a:lnSpc>
                <a:spcPct val="70000"/>
              </a:lnSpc>
              <a:buNone/>
            </a:pPr>
            <a:endParaRPr lang="en-US" sz="2700" dirty="0"/>
          </a:p>
          <a:p>
            <a:pPr>
              <a:lnSpc>
                <a:spcPct val="70000"/>
              </a:lnSpc>
              <a:buBlip>
                <a:blip r:embed="rId4"/>
              </a:buBlip>
            </a:pPr>
            <a:r>
              <a:rPr lang="en-US" sz="2700" dirty="0" smtClean="0"/>
              <a:t>World </a:t>
            </a:r>
            <a:r>
              <a:rPr lang="en-US" sz="2700" dirty="0"/>
              <a:t>Blood Donors Day        </a:t>
            </a:r>
            <a:endParaRPr lang="en-US" sz="2700" dirty="0" smtClean="0"/>
          </a:p>
          <a:p>
            <a:pPr marL="0" indent="0">
              <a:lnSpc>
                <a:spcPct val="70000"/>
              </a:lnSpc>
              <a:buNone/>
            </a:pPr>
            <a:r>
              <a:rPr lang="en-US" sz="2700" dirty="0" smtClean="0"/>
              <a:t>      	</a:t>
            </a:r>
            <a:r>
              <a:rPr lang="en-US" sz="2700" dirty="0" smtClean="0">
                <a:solidFill>
                  <a:srgbClr val="C00000"/>
                </a:solidFill>
              </a:rPr>
              <a:t>14</a:t>
            </a:r>
            <a:r>
              <a:rPr lang="en-US" sz="2700" baseline="30000" dirty="0" smtClean="0">
                <a:solidFill>
                  <a:srgbClr val="C00000"/>
                </a:solidFill>
              </a:rPr>
              <a:t>th</a:t>
            </a:r>
            <a:r>
              <a:rPr lang="en-US" sz="2700" dirty="0" smtClean="0">
                <a:solidFill>
                  <a:srgbClr val="C00000"/>
                </a:solidFill>
              </a:rPr>
              <a:t> June</a:t>
            </a:r>
          </a:p>
          <a:p>
            <a:pPr marL="0" indent="0">
              <a:lnSpc>
                <a:spcPct val="70000"/>
              </a:lnSpc>
              <a:buNone/>
            </a:pPr>
            <a:endParaRPr lang="en-US" sz="2700" dirty="0">
              <a:solidFill>
                <a:srgbClr val="C00000"/>
              </a:solidFill>
            </a:endParaRPr>
          </a:p>
          <a:p>
            <a:pPr>
              <a:lnSpc>
                <a:spcPct val="70000"/>
              </a:lnSpc>
              <a:buBlip>
                <a:blip r:embed="rId4"/>
              </a:buBlip>
            </a:pPr>
            <a:r>
              <a:rPr lang="en-US" sz="2700" dirty="0" smtClean="0"/>
              <a:t>World </a:t>
            </a:r>
            <a:r>
              <a:rPr lang="en-US" sz="2700" dirty="0"/>
              <a:t>Health Day  </a:t>
            </a:r>
          </a:p>
          <a:p>
            <a:pPr marL="0" indent="0">
              <a:lnSpc>
                <a:spcPct val="70000"/>
              </a:lnSpc>
              <a:buNone/>
            </a:pPr>
            <a:r>
              <a:rPr lang="en-US" sz="2700" dirty="0" smtClean="0"/>
              <a:t>     	</a:t>
            </a:r>
            <a:r>
              <a:rPr lang="en-US" sz="2700" dirty="0" smtClean="0">
                <a:solidFill>
                  <a:srgbClr val="C00000"/>
                </a:solidFill>
              </a:rPr>
              <a:t>7</a:t>
            </a:r>
            <a:r>
              <a:rPr lang="en-US" sz="2700" baseline="30000" dirty="0" smtClean="0">
                <a:solidFill>
                  <a:srgbClr val="C00000"/>
                </a:solidFill>
              </a:rPr>
              <a:t>th</a:t>
            </a:r>
            <a:r>
              <a:rPr lang="en-US" sz="2700" dirty="0" smtClean="0">
                <a:solidFill>
                  <a:srgbClr val="C00000"/>
                </a:solidFill>
              </a:rPr>
              <a:t> April </a:t>
            </a:r>
            <a:endParaRPr lang="en-US" sz="2700" dirty="0">
              <a:solidFill>
                <a:srgbClr val="C00000"/>
              </a:solidFill>
            </a:endParaRPr>
          </a:p>
        </p:txBody>
      </p:sp>
      <p:sp>
        <p:nvSpPr>
          <p:cNvPr id="13" name="Date Placeholder 12"/>
          <p:cNvSpPr>
            <a:spLocks noGrp="1"/>
          </p:cNvSpPr>
          <p:nvPr>
            <p:ph type="dt" sz="half" idx="10"/>
          </p:nvPr>
        </p:nvSpPr>
        <p:spPr>
          <a:xfrm>
            <a:off x="255173" y="6483946"/>
            <a:ext cx="2133600" cy="365125"/>
          </a:xfrm>
        </p:spPr>
        <p:txBody>
          <a:bodyPr/>
          <a:lstStyle/>
          <a:p>
            <a:fld id="{1D8BD707-D9CF-40AE-B4C6-C98DA3205C09}" type="datetimeFigureOut">
              <a:rPr lang="en-US" smtClean="0"/>
              <a:pPr/>
              <a:t>9/6/2016</a:t>
            </a:fld>
            <a:endParaRPr lang="en-US" dirty="0"/>
          </a:p>
        </p:txBody>
      </p:sp>
      <p:sp>
        <p:nvSpPr>
          <p:cNvPr id="14" name="Slide Number Placeholder 13"/>
          <p:cNvSpPr>
            <a:spLocks noGrp="1"/>
          </p:cNvSpPr>
          <p:nvPr>
            <p:ph type="sldNum" sz="quarter" idx="12"/>
          </p:nvPr>
        </p:nvSpPr>
        <p:spPr>
          <a:xfrm>
            <a:off x="6702062" y="6483946"/>
            <a:ext cx="2133600" cy="365125"/>
          </a:xfrm>
        </p:spPr>
        <p:txBody>
          <a:bodyPr/>
          <a:lstStyle/>
          <a:p>
            <a:fld id="{B6F15528-21DE-4FAA-801E-634DDDAF4B2B}" type="slidenum">
              <a:rPr lang="en-US" smtClean="0"/>
              <a:pPr/>
              <a:t>16</a:t>
            </a:fld>
            <a:endParaRPr lang="en-US"/>
          </a:p>
        </p:txBody>
      </p:sp>
      <p:sp>
        <p:nvSpPr>
          <p:cNvPr id="15" name="Footer Placeholder 14"/>
          <p:cNvSpPr>
            <a:spLocks noGrp="1"/>
          </p:cNvSpPr>
          <p:nvPr>
            <p:ph type="ftr" sz="quarter" idx="11"/>
          </p:nvPr>
        </p:nvSpPr>
        <p:spPr>
          <a:xfrm>
            <a:off x="2571284" y="6505212"/>
            <a:ext cx="4191000" cy="365125"/>
          </a:xfrm>
        </p:spPr>
        <p:txBody>
          <a:bodyPr/>
          <a:lstStyle/>
          <a:p>
            <a:r>
              <a:rPr lang="en-IN" b="1" dirty="0" smtClean="0">
                <a:solidFill>
                  <a:srgbClr val="FF0000"/>
                </a:solidFill>
              </a:rPr>
              <a:t>"The blood you donate helps an unknown brother/sister"</a:t>
            </a:r>
            <a:endParaRPr lang="en-US" b="1" dirty="0">
              <a:solidFill>
                <a:srgbClr val="FF0000"/>
              </a:solidFill>
            </a:endParaRPr>
          </a:p>
        </p:txBody>
      </p:sp>
      <p:pic>
        <p:nvPicPr>
          <p:cNvPr id="16" name="Picture 4" descr="Tejus"/>
          <p:cNvPicPr>
            <a:picLocks noChangeAspect="1" noChangeArrowheads="1"/>
          </p:cNvPicPr>
          <p:nvPr/>
        </p:nvPicPr>
        <p:blipFill>
          <a:blip r:embed="rId5"/>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childTnLst>
                                </p:cTn>
                              </p:par>
                            </p:childTnLst>
                          </p:cTn>
                        </p:par>
                        <p:par>
                          <p:cTn id="14" fill="hold">
                            <p:stCondLst>
                              <p:cond delay="25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childTnLst>
                                </p:cTn>
                              </p:par>
                            </p:childTnLst>
                          </p:cTn>
                        </p:par>
                        <p:par>
                          <p:cTn id="18" fill="hold">
                            <p:stCondLst>
                              <p:cond delay="38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childTnLst>
                                </p:cTn>
                              </p:par>
                            </p:childTnLst>
                          </p:cTn>
                        </p:par>
                        <p:par>
                          <p:cTn id="22" fill="hold">
                            <p:stCondLst>
                              <p:cond delay="50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1000"/>
                                        <p:tgtEl>
                                          <p:spTgt spid="11">
                                            <p:txEl>
                                              <p:pRg st="6" end="6"/>
                                            </p:txEl>
                                          </p:spTgt>
                                        </p:tgtEl>
                                      </p:cBhvr>
                                    </p:animEffect>
                                  </p:childTnLst>
                                </p:cTn>
                              </p:par>
                            </p:childTnLst>
                          </p:cTn>
                        </p:par>
                        <p:par>
                          <p:cTn id="26" fill="hold">
                            <p:stCondLst>
                              <p:cond delay="62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838200"/>
            <a:ext cx="8229600" cy="5287963"/>
          </a:xfrm>
        </p:spPr>
        <p:txBody>
          <a:bodyPr/>
          <a:lstStyle/>
          <a:p>
            <a:pPr>
              <a:buBlip>
                <a:blip r:embed="rId3"/>
              </a:buBlip>
            </a:pPr>
            <a:r>
              <a:rPr lang="en-US" sz="2700" dirty="0"/>
              <a:t>Make Blood Donation a </a:t>
            </a:r>
            <a:r>
              <a:rPr lang="en-US" sz="2700" dirty="0" smtClean="0">
                <a:solidFill>
                  <a:srgbClr val="C00000"/>
                </a:solidFill>
              </a:rPr>
              <a:t>HABIT</a:t>
            </a:r>
          </a:p>
          <a:p>
            <a:pPr>
              <a:buBlip>
                <a:blip r:embed="rId3"/>
              </a:buBlip>
            </a:pPr>
            <a:endParaRPr lang="en-US" sz="2700" dirty="0">
              <a:solidFill>
                <a:srgbClr val="C00000"/>
              </a:solidFill>
            </a:endParaRPr>
          </a:p>
          <a:p>
            <a:pPr>
              <a:buBlip>
                <a:blip r:embed="rId3"/>
              </a:buBlip>
            </a:pPr>
            <a:r>
              <a:rPr lang="en-US" sz="2700" dirty="0">
                <a:solidFill>
                  <a:srgbClr val="C00000"/>
                </a:solidFill>
              </a:rPr>
              <a:t>Donate regularly </a:t>
            </a:r>
            <a:r>
              <a:rPr lang="en-US" sz="2700" dirty="0"/>
              <a:t>– every 3 months to commemorate special days like birthdays, anniversaries </a:t>
            </a:r>
            <a:r>
              <a:rPr lang="en-US" sz="2700" dirty="0" smtClean="0"/>
              <a:t>….</a:t>
            </a:r>
          </a:p>
          <a:p>
            <a:pPr>
              <a:buBlip>
                <a:blip r:embed="rId3"/>
              </a:buBlip>
            </a:pPr>
            <a:endParaRPr lang="en-US" sz="2700" dirty="0"/>
          </a:p>
          <a:p>
            <a:pPr>
              <a:buBlip>
                <a:blip r:embed="rId3"/>
              </a:buBlip>
            </a:pPr>
            <a:r>
              <a:rPr lang="en-US" sz="2700" dirty="0">
                <a:solidFill>
                  <a:srgbClr val="C00000"/>
                </a:solidFill>
              </a:rPr>
              <a:t>Motivate</a:t>
            </a:r>
            <a:r>
              <a:rPr lang="en-US" sz="2700" dirty="0"/>
              <a:t> others to </a:t>
            </a:r>
            <a:r>
              <a:rPr lang="en-US" sz="2700" dirty="0" smtClean="0"/>
              <a:t>donate</a:t>
            </a:r>
          </a:p>
          <a:p>
            <a:pPr>
              <a:buBlip>
                <a:blip r:embed="rId3"/>
              </a:buBlip>
            </a:pPr>
            <a:endParaRPr lang="en-US" sz="2700" dirty="0"/>
          </a:p>
          <a:p>
            <a:pPr>
              <a:buBlip>
                <a:blip r:embed="rId3"/>
              </a:buBlip>
            </a:pPr>
            <a:r>
              <a:rPr lang="en-US" sz="2700" dirty="0">
                <a:solidFill>
                  <a:srgbClr val="C00000"/>
                </a:solidFill>
              </a:rPr>
              <a:t>Refer</a:t>
            </a:r>
            <a:r>
              <a:rPr lang="en-US" sz="2700" dirty="0"/>
              <a:t> your friends and relatives</a:t>
            </a:r>
          </a:p>
          <a:p>
            <a:pPr>
              <a:buNone/>
            </a:pPr>
            <a:endParaRPr lang="en-US" dirty="0"/>
          </a:p>
        </p:txBody>
      </p:sp>
      <p:sp>
        <p:nvSpPr>
          <p:cNvPr id="15" name="Slide Number Placeholder 14"/>
          <p:cNvSpPr>
            <a:spLocks noGrp="1"/>
          </p:cNvSpPr>
          <p:nvPr>
            <p:ph type="sldNum" sz="quarter" idx="12"/>
          </p:nvPr>
        </p:nvSpPr>
        <p:spPr>
          <a:xfrm>
            <a:off x="6712695" y="6483946"/>
            <a:ext cx="2133600" cy="365125"/>
          </a:xfrm>
        </p:spPr>
        <p:txBody>
          <a:bodyPr/>
          <a:lstStyle/>
          <a:p>
            <a:fld id="{B6F15528-21DE-4FAA-801E-634DDDAF4B2B}" type="slidenum">
              <a:rPr lang="en-US" smtClean="0"/>
              <a:pPr/>
              <a:t>17</a:t>
            </a:fld>
            <a:endParaRPr lang="en-US" dirty="0"/>
          </a:p>
        </p:txBody>
      </p:sp>
      <p:sp>
        <p:nvSpPr>
          <p:cNvPr id="16" name="Footer Placeholder 15"/>
          <p:cNvSpPr>
            <a:spLocks noGrp="1"/>
          </p:cNvSpPr>
          <p:nvPr>
            <p:ph type="ftr" sz="quarter" idx="11"/>
          </p:nvPr>
        </p:nvSpPr>
        <p:spPr>
          <a:xfrm>
            <a:off x="2837109" y="6477000"/>
            <a:ext cx="4038600" cy="365125"/>
          </a:xfrm>
        </p:spPr>
        <p:txBody>
          <a:bodyPr/>
          <a:lstStyle/>
          <a:p>
            <a:r>
              <a:rPr lang="en-IN" b="1" dirty="0" smtClean="0">
                <a:solidFill>
                  <a:srgbClr val="FF0000"/>
                </a:solidFill>
              </a:rPr>
              <a:t>"It is worth more than any other charity you do"</a:t>
            </a:r>
            <a:endParaRPr lang="en-US" b="1" dirty="0">
              <a:solidFill>
                <a:srgbClr val="FF0000"/>
              </a:solidFill>
            </a:endParaRPr>
          </a:p>
        </p:txBody>
      </p:sp>
      <p:pic>
        <p:nvPicPr>
          <p:cNvPr id="12"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childTnLst>
                          </p:cTn>
                        </p:par>
                        <p:par>
                          <p:cTn id="12" fill="hold">
                            <p:stCondLst>
                              <p:cond delay="19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par>
                          <p:cTn id="16" fill="hold">
                            <p:stCondLst>
                              <p:cond delay="255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fade">
                                      <p:cBhvr>
                                        <p:cTn id="1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95400"/>
            <a:ext cx="8229600" cy="4830763"/>
          </a:xfrm>
        </p:spPr>
        <p:txBody>
          <a:bodyPr>
            <a:normAutofit/>
          </a:bodyPr>
          <a:lstStyle/>
          <a:p>
            <a:pPr>
              <a:spcBef>
                <a:spcPts val="0"/>
              </a:spcBef>
              <a:buBlip>
                <a:blip r:embed="rId3"/>
              </a:buBlip>
            </a:pPr>
            <a:r>
              <a:rPr lang="en-GB" sz="2400" b="1" dirty="0" smtClean="0">
                <a:latin typeface="Bodoni MT Condensed" pitchFamily="18" charset="0"/>
              </a:rPr>
              <a:t>TEJUS</a:t>
            </a:r>
            <a:r>
              <a:rPr lang="en-GB" sz="2400" dirty="0" smtClean="0">
                <a:latin typeface="Bodoni MT Condensed" pitchFamily="18" charset="0"/>
              </a:rPr>
              <a:t>, a NGO formed by few vibrant likeminded professionals at Technopark and VSSC, focussing primarily on Voluntary Safe Blood donations among many other charitable activities in the line up. Voluntary blood donation is strongly promoted by TEJUS and has decided to create a strong voluntary blood donors database mainly by including the employees from Technopark and always open to people who </a:t>
            </a:r>
          </a:p>
          <a:p>
            <a:pPr>
              <a:spcBef>
                <a:spcPts val="0"/>
              </a:spcBef>
              <a:buNone/>
            </a:pPr>
            <a:r>
              <a:rPr lang="en-GB" sz="2400" dirty="0" smtClean="0">
                <a:latin typeface="Bodoni MT Condensed" pitchFamily="18" charset="0"/>
              </a:rPr>
              <a:t>	are interested to be the part of this fellowship. </a:t>
            </a:r>
          </a:p>
          <a:p>
            <a:pPr>
              <a:buBlip>
                <a:blip r:embed="rId3"/>
              </a:buBlip>
            </a:pPr>
            <a:r>
              <a:rPr lang="en-US" sz="2700" dirty="0" smtClean="0"/>
              <a:t>Websites:</a:t>
            </a:r>
          </a:p>
          <a:p>
            <a:pPr marL="400050" lvl="1" indent="0">
              <a:buNone/>
            </a:pPr>
            <a:r>
              <a:rPr lang="en-US" sz="2300" dirty="0" smtClean="0">
                <a:hlinkClick r:id="rId4"/>
              </a:rPr>
              <a:t>www.tejusindia.com</a:t>
            </a:r>
          </a:p>
          <a:p>
            <a:pPr marL="400050" lvl="1" indent="0">
              <a:buNone/>
            </a:pPr>
            <a:r>
              <a:rPr lang="en-US" sz="2300" dirty="0" smtClean="0">
                <a:hlinkClick r:id="rId4"/>
              </a:rPr>
              <a:t>www.facebook.com/tejusindia</a:t>
            </a:r>
          </a:p>
          <a:p>
            <a:pPr>
              <a:buBlip>
                <a:blip r:embed="rId3"/>
              </a:buBlip>
            </a:pPr>
            <a:endParaRPr lang="en-US" sz="2700" dirty="0" smtClean="0"/>
          </a:p>
          <a:p>
            <a:pPr>
              <a:buNone/>
            </a:pPr>
            <a:endParaRPr lang="en-US" dirty="0"/>
          </a:p>
        </p:txBody>
      </p:sp>
      <p:sp>
        <p:nvSpPr>
          <p:cNvPr id="15" name="Slide Number Placeholder 14"/>
          <p:cNvSpPr>
            <a:spLocks noGrp="1"/>
          </p:cNvSpPr>
          <p:nvPr>
            <p:ph type="sldNum" sz="quarter" idx="12"/>
          </p:nvPr>
        </p:nvSpPr>
        <p:spPr>
          <a:xfrm>
            <a:off x="6712695" y="6483946"/>
            <a:ext cx="2133600" cy="365125"/>
          </a:xfrm>
        </p:spPr>
        <p:txBody>
          <a:bodyPr/>
          <a:lstStyle/>
          <a:p>
            <a:fld id="{B6F15528-21DE-4FAA-801E-634DDDAF4B2B}" type="slidenum">
              <a:rPr lang="en-US" smtClean="0"/>
              <a:pPr/>
              <a:t>18</a:t>
            </a:fld>
            <a:endParaRPr lang="en-US" dirty="0"/>
          </a:p>
        </p:txBody>
      </p:sp>
      <p:sp>
        <p:nvSpPr>
          <p:cNvPr id="16" name="Footer Placeholder 15"/>
          <p:cNvSpPr>
            <a:spLocks noGrp="1"/>
          </p:cNvSpPr>
          <p:nvPr>
            <p:ph type="ftr" sz="quarter" idx="11"/>
          </p:nvPr>
        </p:nvSpPr>
        <p:spPr>
          <a:xfrm>
            <a:off x="2837109" y="6477000"/>
            <a:ext cx="4038600" cy="365125"/>
          </a:xfrm>
        </p:spPr>
        <p:txBody>
          <a:bodyPr/>
          <a:lstStyle/>
          <a:p>
            <a:r>
              <a:rPr lang="en-IN" b="1" dirty="0" smtClean="0">
                <a:solidFill>
                  <a:srgbClr val="FF0000"/>
                </a:solidFill>
              </a:rPr>
              <a:t>"It is worth more than any other charity you do"</a:t>
            </a:r>
            <a:endParaRPr lang="en-US" b="1" dirty="0">
              <a:solidFill>
                <a:srgbClr val="FF0000"/>
              </a:solidFill>
            </a:endParaRPr>
          </a:p>
        </p:txBody>
      </p:sp>
      <p:pic>
        <p:nvPicPr>
          <p:cNvPr id="12" name="Picture 4" descr="Tejus"/>
          <p:cNvPicPr>
            <a:picLocks noChangeAspect="1" noChangeArrowheads="1"/>
          </p:cNvPicPr>
          <p:nvPr/>
        </p:nvPicPr>
        <p:blipFill>
          <a:blip r:embed="rId5"/>
          <a:srcRect/>
          <a:stretch>
            <a:fillRect/>
          </a:stretch>
        </p:blipFill>
        <p:spPr bwMode="auto">
          <a:xfrm>
            <a:off x="6172200" y="2819400"/>
            <a:ext cx="2286000" cy="2362200"/>
          </a:xfrm>
          <a:prstGeom prst="rect">
            <a:avLst/>
          </a:prstGeom>
          <a:noFill/>
        </p:spPr>
      </p:pic>
      <p:sp>
        <p:nvSpPr>
          <p:cNvPr id="8" name="Rounded Rectangle 7"/>
          <p:cNvSpPr/>
          <p:nvPr/>
        </p:nvSpPr>
        <p:spPr>
          <a:xfrm>
            <a:off x="533400" y="533400"/>
            <a:ext cx="34290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A Note on TEJUS</a:t>
            </a:r>
            <a:endParaRPr lang="en-US" sz="3200" dirty="0"/>
          </a:p>
        </p:txBody>
      </p:sp>
    </p:spTree>
    <p:extLst>
      <p:ext uri="{BB962C8B-B14F-4D97-AF65-F5344CB8AC3E}">
        <p14:creationId xmlns:p14="http://schemas.microsoft.com/office/powerpoint/2010/main" val="2898318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365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par>
                                <p:cTn id="17" presetID="10" presetClass="entr" presetSubtype="0" fill="hold" grpId="0" nodeType="withEffect">
                                  <p:stCondLst>
                                    <p:cond delay="0"/>
                                  </p:stCondLst>
                                  <p:iterate type="wd">
                                    <p:tmPct val="10000"/>
                                  </p:iterate>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par>
                          <p:cTn id="23" fill="hold">
                            <p:stCondLst>
                              <p:cond delay="55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Unt.jpg"/>
          <p:cNvPicPr>
            <a:picLocks noGrp="1" noChangeAspect="1"/>
          </p:cNvPicPr>
          <p:nvPr>
            <p:ph idx="1"/>
          </p:nvPr>
        </p:nvPicPr>
        <p:blipFill>
          <a:blip r:embed="rId3"/>
          <a:stretch>
            <a:fillRect/>
          </a:stretch>
        </p:blipFill>
        <p:spPr>
          <a:xfrm>
            <a:off x="990599" y="942120"/>
            <a:ext cx="7391401" cy="5105400"/>
          </a:xfrm>
        </p:spPr>
      </p:pic>
      <p:sp>
        <p:nvSpPr>
          <p:cNvPr id="14" name="Rounded Rectangle 13"/>
          <p:cNvSpPr/>
          <p:nvPr/>
        </p:nvSpPr>
        <p:spPr>
          <a:xfrm>
            <a:off x="1905000" y="2590800"/>
            <a:ext cx="4876800" cy="16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2559326" y="2819400"/>
            <a:ext cx="3536674"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143000"/>
            <a:ext cx="8229600" cy="4983163"/>
          </a:xfrm>
        </p:spPr>
        <p:txBody>
          <a:bodyPr>
            <a:normAutofit/>
          </a:bodyPr>
          <a:lstStyle/>
          <a:p>
            <a:pPr>
              <a:buClr>
                <a:srgbClr val="FF0000"/>
              </a:buClr>
              <a:buFont typeface="Wingdings" pitchFamily="2" charset="2"/>
              <a:buChar char="S"/>
            </a:pPr>
            <a:r>
              <a:rPr lang="en-US" sz="1600" dirty="0" smtClean="0">
                <a:latin typeface="Book Antiqua" pitchFamily="18" charset="0"/>
              </a:rPr>
              <a:t>Red Blood Cells</a:t>
            </a:r>
          </a:p>
          <a:p>
            <a:pPr>
              <a:buClr>
                <a:srgbClr val="FF0000"/>
              </a:buClr>
              <a:buFont typeface="Wingdings" pitchFamily="2" charset="2"/>
              <a:buChar char="S"/>
            </a:pPr>
            <a:r>
              <a:rPr lang="en-US" sz="1600" dirty="0" smtClean="0">
                <a:latin typeface="Book Antiqua" pitchFamily="18" charset="0"/>
              </a:rPr>
              <a:t>While Blood Cells</a:t>
            </a:r>
          </a:p>
          <a:p>
            <a:pPr>
              <a:buClr>
                <a:srgbClr val="FF0000"/>
              </a:buClr>
              <a:buFont typeface="Wingdings" pitchFamily="2" charset="2"/>
              <a:buChar char="S"/>
            </a:pPr>
            <a:r>
              <a:rPr lang="en-US" sz="1600" dirty="0" smtClean="0">
                <a:latin typeface="Book Antiqua" pitchFamily="18" charset="0"/>
              </a:rPr>
              <a:t>Platelets &amp; </a:t>
            </a:r>
          </a:p>
          <a:p>
            <a:pPr>
              <a:buClr>
                <a:srgbClr val="FF0000"/>
              </a:buClr>
              <a:buFont typeface="Wingdings" pitchFamily="2" charset="2"/>
              <a:buChar char="S"/>
            </a:pPr>
            <a:r>
              <a:rPr lang="en-US" sz="1600" dirty="0" smtClean="0">
                <a:latin typeface="Book Antiqua" pitchFamily="18" charset="0"/>
              </a:rPr>
              <a:t>Plasma</a:t>
            </a:r>
            <a:r>
              <a:rPr lang="en-US" sz="1800" dirty="0" smtClean="0">
                <a:latin typeface="Book Antiqua" pitchFamily="18" charset="0"/>
              </a:rPr>
              <a:t>.</a:t>
            </a:r>
            <a:endParaRPr lang="en-US" sz="1800" dirty="0">
              <a:latin typeface="Book Antiqua" pitchFamily="18" charset="0"/>
            </a:endParaRPr>
          </a:p>
          <a:p>
            <a:endParaRPr lang="en-US" sz="1800" dirty="0" smtClean="0"/>
          </a:p>
          <a:p>
            <a:pPr>
              <a:buNone/>
            </a:pPr>
            <a:endParaRPr lang="en-US" sz="1800" dirty="0" smtClean="0"/>
          </a:p>
          <a:p>
            <a:endParaRPr lang="en-IN" dirty="0" smtClean="0"/>
          </a:p>
          <a:p>
            <a:endParaRPr lang="en-IN" dirty="0" smtClean="0"/>
          </a:p>
          <a:p>
            <a:endParaRPr lang="en-IN" dirty="0" smtClean="0"/>
          </a:p>
          <a:p>
            <a:pPr>
              <a:buClr>
                <a:srgbClr val="FF0000"/>
              </a:buClr>
              <a:buFont typeface="Wingdings" pitchFamily="2" charset="2"/>
              <a:buChar char="S"/>
            </a:pPr>
            <a:r>
              <a:rPr lang="en-US" sz="1400" dirty="0" smtClean="0">
                <a:solidFill>
                  <a:srgbClr val="C00000"/>
                </a:solidFill>
                <a:latin typeface="Book Antiqua" pitchFamily="18" charset="0"/>
              </a:rPr>
              <a:t>No</a:t>
            </a:r>
            <a:r>
              <a:rPr lang="en-US" sz="1400" dirty="0" smtClean="0">
                <a:latin typeface="Book Antiqua" pitchFamily="18" charset="0"/>
              </a:rPr>
              <a:t> scientists or laboratory in the world has ever been able to produce blood with all its qualities.</a:t>
            </a:r>
          </a:p>
          <a:p>
            <a:pPr>
              <a:buClr>
                <a:srgbClr val="FF0000"/>
              </a:buClr>
              <a:buFont typeface="Wingdings" pitchFamily="2" charset="2"/>
              <a:buChar char="S"/>
            </a:pPr>
            <a:r>
              <a:rPr lang="en-US" sz="1400" dirty="0" smtClean="0">
                <a:latin typeface="Book Antiqua" pitchFamily="18" charset="0"/>
              </a:rPr>
              <a:t>Everyday thousands </a:t>
            </a:r>
            <a:r>
              <a:rPr lang="en-US" sz="1400" dirty="0" smtClean="0">
                <a:solidFill>
                  <a:srgbClr val="C00000"/>
                </a:solidFill>
                <a:latin typeface="Book Antiqua" pitchFamily="18" charset="0"/>
              </a:rPr>
              <a:t>die</a:t>
            </a:r>
            <a:r>
              <a:rPr lang="en-US" sz="1400" dirty="0" smtClean="0">
                <a:latin typeface="Book Antiqua" pitchFamily="18" charset="0"/>
              </a:rPr>
              <a:t> due to the </a:t>
            </a:r>
            <a:r>
              <a:rPr lang="en-US" sz="1400" dirty="0" smtClean="0">
                <a:solidFill>
                  <a:srgbClr val="C00000"/>
                </a:solidFill>
                <a:latin typeface="Book Antiqua" pitchFamily="18" charset="0"/>
              </a:rPr>
              <a:t>non-availability</a:t>
            </a:r>
            <a:r>
              <a:rPr lang="en-US" sz="1400" dirty="0" smtClean="0">
                <a:latin typeface="Book Antiqua" pitchFamily="18" charset="0"/>
              </a:rPr>
              <a:t> of blood.</a:t>
            </a:r>
          </a:p>
          <a:p>
            <a:endParaRPr lang="en-IN" dirty="0"/>
          </a:p>
        </p:txBody>
      </p:sp>
      <p:sp>
        <p:nvSpPr>
          <p:cNvPr id="12" name="TextBox 11"/>
          <p:cNvSpPr txBox="1"/>
          <p:nvPr/>
        </p:nvSpPr>
        <p:spPr>
          <a:xfrm>
            <a:off x="505740" y="491830"/>
            <a:ext cx="7550685" cy="584775"/>
          </a:xfrm>
          <a:prstGeom prst="rect">
            <a:avLst/>
          </a:prstGeom>
          <a:noFill/>
        </p:spPr>
        <p:txBody>
          <a:bodyPr wrap="square" rtlCol="0">
            <a:spAutoFit/>
          </a:bodyPr>
          <a:lstStyle/>
          <a:p>
            <a:r>
              <a:rPr lang="en-US" sz="3200" dirty="0" smtClean="0">
                <a:solidFill>
                  <a:srgbClr val="C00000"/>
                </a:solidFill>
              </a:rPr>
              <a:t>Parts of the Blood…</a:t>
            </a:r>
            <a:endParaRPr lang="en-IN" sz="3200" dirty="0">
              <a:solidFill>
                <a:srgbClr val="C00000"/>
              </a:solidFill>
            </a:endParaRPr>
          </a:p>
        </p:txBody>
      </p:sp>
      <p:sp>
        <p:nvSpPr>
          <p:cNvPr id="15" name="Date Placeholder 14"/>
          <p:cNvSpPr>
            <a:spLocks noGrp="1"/>
          </p:cNvSpPr>
          <p:nvPr>
            <p:ph type="dt" sz="half" idx="10"/>
          </p:nvPr>
        </p:nvSpPr>
        <p:spPr>
          <a:xfrm>
            <a:off x="209103" y="6616999"/>
            <a:ext cx="2133600" cy="152400"/>
          </a:xfrm>
        </p:spPr>
        <p:txBody>
          <a:bodyPr/>
          <a:lstStyle/>
          <a:p>
            <a:fld id="{1D8BD707-D9CF-40AE-B4C6-C98DA3205C09}" type="datetimeFigureOut">
              <a:rPr lang="en-US" smtClean="0">
                <a:solidFill>
                  <a:schemeClr val="tx1"/>
                </a:solidFill>
              </a:rPr>
              <a:pPr/>
              <a:t>9/6/2016</a:t>
            </a:fld>
            <a:endParaRPr lang="en-US" dirty="0">
              <a:solidFill>
                <a:schemeClr val="tx1"/>
              </a:solidFill>
            </a:endParaRPr>
          </a:p>
        </p:txBody>
      </p:sp>
      <p:sp>
        <p:nvSpPr>
          <p:cNvPr id="16" name="Slide Number Placeholder 15"/>
          <p:cNvSpPr>
            <a:spLocks noGrp="1"/>
          </p:cNvSpPr>
          <p:nvPr>
            <p:ph type="sldNum" sz="quarter" idx="12"/>
          </p:nvPr>
        </p:nvSpPr>
        <p:spPr>
          <a:xfrm>
            <a:off x="6691429" y="6551431"/>
            <a:ext cx="2133600" cy="244475"/>
          </a:xfrm>
        </p:spPr>
        <p:txBody>
          <a:bodyPr/>
          <a:lstStyle/>
          <a:p>
            <a:fld id="{B6F15528-21DE-4FAA-801E-634DDDAF4B2B}" type="slidenum">
              <a:rPr lang="en-US" smtClean="0">
                <a:solidFill>
                  <a:schemeClr val="tx1"/>
                </a:solidFill>
              </a:rPr>
              <a:pPr/>
              <a:t>2</a:t>
            </a:fld>
            <a:endParaRPr lang="en-US" dirty="0">
              <a:solidFill>
                <a:schemeClr val="tx1"/>
              </a:solidFill>
            </a:endParaRPr>
          </a:p>
        </p:txBody>
      </p:sp>
      <p:sp>
        <p:nvSpPr>
          <p:cNvPr id="17" name="Footer Placeholder 16"/>
          <p:cNvSpPr>
            <a:spLocks noGrp="1"/>
          </p:cNvSpPr>
          <p:nvPr>
            <p:ph type="ftr" sz="quarter" idx="11"/>
          </p:nvPr>
        </p:nvSpPr>
        <p:spPr>
          <a:xfrm>
            <a:off x="3124200" y="6615551"/>
            <a:ext cx="2895600" cy="152400"/>
          </a:xfrm>
        </p:spPr>
        <p:txBody>
          <a:bodyPr/>
          <a:lstStyle/>
          <a:p>
            <a:r>
              <a:rPr lang="en-IN" b="1" dirty="0" smtClean="0">
                <a:solidFill>
                  <a:srgbClr val="FF0000"/>
                </a:solidFill>
              </a:rPr>
              <a:t>"It’s in your blood to help save a life."</a:t>
            </a:r>
            <a:endParaRPr lang="en-US" b="1" dirty="0">
              <a:solidFill>
                <a:srgbClr val="FF0000"/>
              </a:solidFill>
            </a:endParaRPr>
          </a:p>
        </p:txBody>
      </p:sp>
      <p:pic>
        <p:nvPicPr>
          <p:cNvPr id="18" name="Picture 17" descr="BloodClinic.jpg"/>
          <p:cNvPicPr>
            <a:picLocks noChangeAspect="1"/>
          </p:cNvPicPr>
          <p:nvPr/>
        </p:nvPicPr>
        <p:blipFill>
          <a:blip r:embed="rId3" cstate="print"/>
          <a:stretch>
            <a:fillRect/>
          </a:stretch>
        </p:blipFill>
        <p:spPr>
          <a:xfrm>
            <a:off x="2590800" y="2362200"/>
            <a:ext cx="1441315" cy="2133600"/>
          </a:xfrm>
          <a:prstGeom prst="rect">
            <a:avLst/>
          </a:prstGeom>
        </p:spPr>
      </p:pic>
      <p:pic>
        <p:nvPicPr>
          <p:cNvPr id="19"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pic>
        <p:nvPicPr>
          <p:cNvPr id="11" name="Picture 10" descr="blood_composition.gif"/>
          <p:cNvPicPr>
            <a:picLocks noChangeAspect="1"/>
          </p:cNvPicPr>
          <p:nvPr/>
        </p:nvPicPr>
        <p:blipFill>
          <a:blip r:embed="rId5"/>
          <a:stretch>
            <a:fillRect/>
          </a:stretch>
        </p:blipFill>
        <p:spPr>
          <a:xfrm>
            <a:off x="4495800" y="838200"/>
            <a:ext cx="4286250" cy="241788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gh-blood-pressure.jpg"/>
          <p:cNvPicPr>
            <a:picLocks noChangeAspect="1"/>
          </p:cNvPicPr>
          <p:nvPr/>
        </p:nvPicPr>
        <p:blipFill>
          <a:blip r:embed="rId3"/>
          <a:stretch>
            <a:fillRect/>
          </a:stretch>
        </p:blipFill>
        <p:spPr>
          <a:xfrm>
            <a:off x="4800600" y="2438400"/>
            <a:ext cx="3962400" cy="3845243"/>
          </a:xfrm>
          <a:prstGeom prst="rect">
            <a:avLst/>
          </a:prstGeom>
        </p:spPr>
      </p:pic>
      <p:sp>
        <p:nvSpPr>
          <p:cNvPr id="11" name="Content Placeholder 10"/>
          <p:cNvSpPr>
            <a:spLocks noGrp="1"/>
          </p:cNvSpPr>
          <p:nvPr>
            <p:ph idx="1"/>
          </p:nvPr>
        </p:nvSpPr>
        <p:spPr>
          <a:xfrm>
            <a:off x="533400" y="685800"/>
            <a:ext cx="8001000" cy="5516563"/>
          </a:xfrm>
          <a:ln>
            <a:solidFill>
              <a:schemeClr val="accent1"/>
            </a:solidFill>
          </a:ln>
        </p:spPr>
        <p:txBody>
          <a:bodyPr>
            <a:normAutofit/>
          </a:bodyPr>
          <a:lstStyle/>
          <a:p>
            <a:pPr>
              <a:buClr>
                <a:srgbClr val="FF0000"/>
              </a:buClr>
              <a:buFont typeface="Wingdings" pitchFamily="2" charset="2"/>
              <a:buChar char="S"/>
            </a:pPr>
            <a:endParaRPr lang="en-US" sz="1900" dirty="0" smtClean="0">
              <a:latin typeface="Book Antiqua" pitchFamily="18" charset="0"/>
            </a:endParaRPr>
          </a:p>
          <a:p>
            <a:pPr>
              <a:buClr>
                <a:srgbClr val="FF0000"/>
              </a:buClr>
              <a:buFont typeface="Wingdings" pitchFamily="2" charset="2"/>
              <a:buChar char="S"/>
            </a:pPr>
            <a:endParaRPr lang="en-US" sz="1900" dirty="0" smtClean="0">
              <a:latin typeface="Book Antiqua" pitchFamily="18" charset="0"/>
            </a:endParaRPr>
          </a:p>
          <a:p>
            <a:pPr>
              <a:buClr>
                <a:srgbClr val="FF0000"/>
              </a:buClr>
              <a:buFont typeface="Wingdings" pitchFamily="2" charset="2"/>
              <a:buChar char="S"/>
            </a:pPr>
            <a:r>
              <a:rPr lang="en-US" sz="1900" dirty="0" smtClean="0">
                <a:latin typeface="Book Antiqua" pitchFamily="18" charset="0"/>
              </a:rPr>
              <a:t>Blood transfusion is the process of </a:t>
            </a:r>
            <a:r>
              <a:rPr lang="en-US" sz="1900" dirty="0" smtClean="0">
                <a:solidFill>
                  <a:srgbClr val="FF0000"/>
                </a:solidFill>
                <a:latin typeface="Book Antiqua" pitchFamily="18" charset="0"/>
              </a:rPr>
              <a:t>transferring blood or blood components from one person to another</a:t>
            </a:r>
          </a:p>
          <a:p>
            <a:pPr marL="0" indent="0">
              <a:buClr>
                <a:srgbClr val="FF0000"/>
              </a:buClr>
              <a:buNone/>
            </a:pPr>
            <a:endParaRPr lang="en-US" sz="1900" dirty="0" smtClean="0">
              <a:latin typeface="Book Antiqua" pitchFamily="18" charset="0"/>
            </a:endParaRPr>
          </a:p>
          <a:p>
            <a:pPr>
              <a:buClr>
                <a:srgbClr val="FF0000"/>
              </a:buClr>
              <a:buFont typeface="Wingdings" pitchFamily="2" charset="2"/>
              <a:buChar char="S"/>
            </a:pPr>
            <a:r>
              <a:rPr lang="en-US" sz="1900" dirty="0" smtClean="0">
                <a:latin typeface="Book Antiqua" pitchFamily="18" charset="0"/>
              </a:rPr>
              <a:t>Transfusions are used to treat</a:t>
            </a:r>
            <a:r>
              <a:rPr lang="en-US" sz="1900" dirty="0" smtClean="0">
                <a:solidFill>
                  <a:srgbClr val="FF0000"/>
                </a:solidFill>
                <a:latin typeface="Book Antiqua" pitchFamily="18" charset="0"/>
              </a:rPr>
              <a:t> Hemophilia, Leukemia, Surgery, </a:t>
            </a:r>
          </a:p>
          <a:p>
            <a:pPr>
              <a:buClr>
                <a:srgbClr val="FF0000"/>
              </a:buClr>
              <a:buNone/>
            </a:pPr>
            <a:r>
              <a:rPr lang="en-US" sz="1900" dirty="0" smtClean="0">
                <a:solidFill>
                  <a:srgbClr val="FF0000"/>
                </a:solidFill>
                <a:latin typeface="Book Antiqua" pitchFamily="18" charset="0"/>
              </a:rPr>
              <a:t>	Trauma/Accidents &amp; Burns</a:t>
            </a:r>
          </a:p>
          <a:p>
            <a:pPr marL="0" indent="0">
              <a:buClr>
                <a:srgbClr val="FF0000"/>
              </a:buClr>
              <a:buNone/>
            </a:pPr>
            <a:r>
              <a:rPr lang="en-US" sz="1900" dirty="0" smtClean="0">
                <a:latin typeface="Book Antiqua" pitchFamily="18" charset="0"/>
              </a:rPr>
              <a:t> </a:t>
            </a:r>
            <a:endParaRPr lang="en-US" sz="1900" dirty="0">
              <a:latin typeface="Book Antiqua" pitchFamily="18" charset="0"/>
            </a:endParaRPr>
          </a:p>
          <a:p>
            <a:pPr marL="0" indent="0">
              <a:buClr>
                <a:srgbClr val="FF0000"/>
              </a:buClr>
              <a:buNone/>
            </a:pPr>
            <a:endParaRPr lang="en-US" sz="1900" dirty="0">
              <a:latin typeface="Book Antiqua" pitchFamily="18" charset="0"/>
            </a:endParaRPr>
          </a:p>
          <a:p>
            <a:pPr marL="571500">
              <a:buNone/>
            </a:pPr>
            <a:endParaRPr lang="en-US" dirty="0">
              <a:solidFill>
                <a:schemeClr val="bg2">
                  <a:lumMod val="50000"/>
                </a:schemeClr>
              </a:solidFill>
              <a:latin typeface="Book Antiqua" pitchFamily="18" charset="0"/>
            </a:endParaRPr>
          </a:p>
        </p:txBody>
      </p:sp>
      <p:sp>
        <p:nvSpPr>
          <p:cNvPr id="14" name="Slide Number Placeholder 13"/>
          <p:cNvSpPr>
            <a:spLocks noGrp="1"/>
          </p:cNvSpPr>
          <p:nvPr>
            <p:ph type="sldNum" sz="quarter" idx="12"/>
          </p:nvPr>
        </p:nvSpPr>
        <p:spPr>
          <a:xfrm>
            <a:off x="6677895" y="6546275"/>
            <a:ext cx="2133600" cy="244475"/>
          </a:xfrm>
        </p:spPr>
        <p:txBody>
          <a:bodyPr/>
          <a:lstStyle/>
          <a:p>
            <a:fld id="{B6F15528-21DE-4FAA-801E-634DDDAF4B2B}" type="slidenum">
              <a:rPr lang="en-US" smtClean="0">
                <a:solidFill>
                  <a:schemeClr val="tx1"/>
                </a:solidFill>
              </a:rPr>
              <a:pPr/>
              <a:t>3</a:t>
            </a:fld>
            <a:endParaRPr lang="en-US" dirty="0">
              <a:solidFill>
                <a:schemeClr val="tx1"/>
              </a:solidFill>
            </a:endParaRPr>
          </a:p>
        </p:txBody>
      </p:sp>
      <p:sp>
        <p:nvSpPr>
          <p:cNvPr id="15" name="Footer Placeholder 14"/>
          <p:cNvSpPr>
            <a:spLocks noGrp="1"/>
          </p:cNvSpPr>
          <p:nvPr>
            <p:ph type="ftr" sz="quarter" idx="11"/>
          </p:nvPr>
        </p:nvSpPr>
        <p:spPr>
          <a:xfrm>
            <a:off x="3124200" y="6560130"/>
            <a:ext cx="2895600" cy="244475"/>
          </a:xfrm>
        </p:spPr>
        <p:txBody>
          <a:bodyPr/>
          <a:lstStyle/>
          <a:p>
            <a:r>
              <a:rPr lang="en-IN" b="1" dirty="0" smtClean="0">
                <a:solidFill>
                  <a:srgbClr val="FF0000"/>
                </a:solidFill>
              </a:rPr>
              <a:t>"Go for a run in another’s veins."</a:t>
            </a:r>
            <a:endParaRPr lang="en-US" b="1" dirty="0">
              <a:solidFill>
                <a:srgbClr val="FF0000"/>
              </a:solidFill>
            </a:endParaRPr>
          </a:p>
        </p:txBody>
      </p:sp>
      <p:pic>
        <p:nvPicPr>
          <p:cNvPr id="16"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
        <p:nvSpPr>
          <p:cNvPr id="8" name="Rounded Rectangle 7"/>
          <p:cNvSpPr/>
          <p:nvPr/>
        </p:nvSpPr>
        <p:spPr>
          <a:xfrm>
            <a:off x="533400" y="457200"/>
            <a:ext cx="2743200" cy="609600"/>
          </a:xfrm>
          <a:prstGeom prst="roundRect">
            <a:avLst/>
          </a:prstGeom>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Some Facts…</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par>
                          <p:cTn id="19" fill="hold">
                            <p:stCondLst>
                              <p:cond delay="12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par>
                          <p:cTn id="23" fill="hold">
                            <p:stCondLst>
                              <p:cond delay="175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gh-blood-pressure.jpg"/>
          <p:cNvPicPr>
            <a:picLocks noChangeAspect="1"/>
          </p:cNvPicPr>
          <p:nvPr/>
        </p:nvPicPr>
        <p:blipFill>
          <a:blip r:embed="rId3"/>
          <a:stretch>
            <a:fillRect/>
          </a:stretch>
        </p:blipFill>
        <p:spPr>
          <a:xfrm>
            <a:off x="4800600" y="2438400"/>
            <a:ext cx="3962400" cy="3845243"/>
          </a:xfrm>
          <a:prstGeom prst="rect">
            <a:avLst/>
          </a:prstGeom>
        </p:spPr>
      </p:pic>
      <p:sp>
        <p:nvSpPr>
          <p:cNvPr id="11" name="Content Placeholder 10"/>
          <p:cNvSpPr>
            <a:spLocks noGrp="1"/>
          </p:cNvSpPr>
          <p:nvPr>
            <p:ph idx="1"/>
          </p:nvPr>
        </p:nvSpPr>
        <p:spPr>
          <a:xfrm>
            <a:off x="533400" y="685800"/>
            <a:ext cx="8001000" cy="5516563"/>
          </a:xfrm>
          <a:ln>
            <a:solidFill>
              <a:schemeClr val="accent1"/>
            </a:solidFill>
          </a:ln>
        </p:spPr>
        <p:txBody>
          <a:bodyPr>
            <a:normAutofit/>
          </a:bodyPr>
          <a:lstStyle/>
          <a:p>
            <a:pPr>
              <a:buClr>
                <a:srgbClr val="FF0000"/>
              </a:buClr>
              <a:buFont typeface="Wingdings" pitchFamily="2" charset="2"/>
              <a:buChar char="S"/>
            </a:pPr>
            <a:r>
              <a:rPr lang="en-US" sz="1900" dirty="0">
                <a:latin typeface="Book Antiqua" pitchFamily="18" charset="0"/>
              </a:rPr>
              <a:t>A person has </a:t>
            </a:r>
            <a:r>
              <a:rPr lang="en-US" sz="1800" dirty="0">
                <a:solidFill>
                  <a:srgbClr val="C00000"/>
                </a:solidFill>
                <a:latin typeface="Book Antiqua" pitchFamily="18" charset="0"/>
              </a:rPr>
              <a:t>5 - 6 liters </a:t>
            </a:r>
            <a:r>
              <a:rPr lang="en-US" sz="1900" dirty="0">
                <a:latin typeface="Book Antiqua" pitchFamily="18" charset="0"/>
              </a:rPr>
              <a:t>of blood in his body</a:t>
            </a:r>
            <a:r>
              <a:rPr lang="en-US" sz="1900" dirty="0" smtClean="0">
                <a:latin typeface="Book Antiqua" pitchFamily="18" charset="0"/>
              </a:rPr>
              <a:t>.</a:t>
            </a:r>
          </a:p>
          <a:p>
            <a:pPr marL="0" indent="0">
              <a:buClr>
                <a:srgbClr val="FF0000"/>
              </a:buClr>
              <a:buNone/>
            </a:pPr>
            <a:endParaRPr lang="en-US" sz="1900" dirty="0">
              <a:latin typeface="Book Antiqua" pitchFamily="18" charset="0"/>
            </a:endParaRPr>
          </a:p>
          <a:p>
            <a:pPr>
              <a:buClr>
                <a:srgbClr val="FF0000"/>
              </a:buClr>
              <a:buFont typeface="Wingdings" pitchFamily="2" charset="2"/>
              <a:buChar char="S"/>
            </a:pPr>
            <a:r>
              <a:rPr lang="en-US" sz="1800" dirty="0">
                <a:solidFill>
                  <a:srgbClr val="C00000"/>
                </a:solidFill>
                <a:latin typeface="Book Antiqua" pitchFamily="18" charset="0"/>
              </a:rPr>
              <a:t>3</a:t>
            </a:r>
            <a:r>
              <a:rPr lang="en-US" sz="1800" dirty="0" smtClean="0">
                <a:solidFill>
                  <a:srgbClr val="C00000"/>
                </a:solidFill>
                <a:latin typeface="Book Antiqua" pitchFamily="18" charset="0"/>
              </a:rPr>
              <a:t>50ml </a:t>
            </a:r>
            <a:r>
              <a:rPr lang="en-US" sz="1800" dirty="0">
                <a:solidFill>
                  <a:srgbClr val="C00000"/>
                </a:solidFill>
                <a:latin typeface="Book Antiqua" pitchFamily="18" charset="0"/>
              </a:rPr>
              <a:t>of blood </a:t>
            </a:r>
            <a:r>
              <a:rPr lang="en-US" sz="1900" dirty="0">
                <a:latin typeface="Book Antiqua" pitchFamily="18" charset="0"/>
              </a:rPr>
              <a:t>can save as many as three lives</a:t>
            </a:r>
            <a:r>
              <a:rPr lang="en-US" sz="1900" dirty="0" smtClean="0">
                <a:latin typeface="Book Antiqua" pitchFamily="18" charset="0"/>
              </a:rPr>
              <a:t>.</a:t>
            </a:r>
          </a:p>
          <a:p>
            <a:pPr marL="0" indent="0">
              <a:buClr>
                <a:srgbClr val="FF0000"/>
              </a:buClr>
              <a:buNone/>
            </a:pPr>
            <a:endParaRPr lang="en-US" sz="1900" dirty="0">
              <a:latin typeface="Book Antiqua" pitchFamily="18" charset="0"/>
            </a:endParaRPr>
          </a:p>
          <a:p>
            <a:pPr>
              <a:buClr>
                <a:srgbClr val="FF0000"/>
              </a:buClr>
              <a:buFont typeface="Wingdings" pitchFamily="2" charset="2"/>
              <a:buChar char="S"/>
            </a:pPr>
            <a:r>
              <a:rPr lang="en-US" sz="1800" dirty="0">
                <a:solidFill>
                  <a:srgbClr val="C00000"/>
                </a:solidFill>
                <a:latin typeface="Book Antiqua" pitchFamily="18" charset="0"/>
              </a:rPr>
              <a:t>Every two seconds, </a:t>
            </a:r>
            <a:r>
              <a:rPr lang="en-US" sz="1900" dirty="0">
                <a:latin typeface="Book Antiqua" pitchFamily="18" charset="0"/>
              </a:rPr>
              <a:t>someone in India needs blood</a:t>
            </a:r>
            <a:r>
              <a:rPr lang="en-US" sz="1900" dirty="0" smtClean="0">
                <a:latin typeface="Book Antiqua" pitchFamily="18" charset="0"/>
              </a:rPr>
              <a:t>.</a:t>
            </a:r>
          </a:p>
          <a:p>
            <a:pPr marL="0" indent="0">
              <a:buClr>
                <a:srgbClr val="FF0000"/>
              </a:buClr>
              <a:buNone/>
            </a:pPr>
            <a:r>
              <a:rPr lang="en-US" sz="1900" dirty="0" smtClean="0">
                <a:latin typeface="Book Antiqua" pitchFamily="18" charset="0"/>
              </a:rPr>
              <a:t> </a:t>
            </a:r>
            <a:endParaRPr lang="en-US" sz="1900" dirty="0">
              <a:latin typeface="Book Antiqua" pitchFamily="18" charset="0"/>
            </a:endParaRPr>
          </a:p>
          <a:p>
            <a:pPr>
              <a:buClr>
                <a:srgbClr val="FF0000"/>
              </a:buClr>
              <a:buFont typeface="Wingdings" pitchFamily="2" charset="2"/>
              <a:buChar char="S"/>
            </a:pPr>
            <a:r>
              <a:rPr lang="en-US" sz="1800" dirty="0">
                <a:solidFill>
                  <a:srgbClr val="C00000"/>
                </a:solidFill>
                <a:latin typeface="Book Antiqua" pitchFamily="18" charset="0"/>
              </a:rPr>
              <a:t>One out of every three of us </a:t>
            </a:r>
            <a:r>
              <a:rPr lang="en-US" sz="1900" dirty="0">
                <a:latin typeface="Book Antiqua" pitchFamily="18" charset="0"/>
              </a:rPr>
              <a:t>will need blood </a:t>
            </a:r>
            <a:endParaRPr lang="en-US" sz="1900" dirty="0" smtClean="0">
              <a:latin typeface="Book Antiqua" pitchFamily="18" charset="0"/>
            </a:endParaRPr>
          </a:p>
          <a:p>
            <a:pPr marL="0" indent="0">
              <a:buClr>
                <a:srgbClr val="FF0000"/>
              </a:buClr>
              <a:buNone/>
            </a:pPr>
            <a:r>
              <a:rPr lang="en-US" sz="1900" dirty="0" smtClean="0">
                <a:latin typeface="Book Antiqua" pitchFamily="18" charset="0"/>
              </a:rPr>
              <a:t>      in our </a:t>
            </a:r>
            <a:r>
              <a:rPr lang="en-US" sz="1900" dirty="0">
                <a:latin typeface="Book Antiqua" pitchFamily="18" charset="0"/>
              </a:rPr>
              <a:t>life time</a:t>
            </a:r>
            <a:r>
              <a:rPr lang="en-US" sz="1900" dirty="0" smtClean="0">
                <a:latin typeface="Book Antiqua" pitchFamily="18" charset="0"/>
              </a:rPr>
              <a:t>.</a:t>
            </a:r>
          </a:p>
          <a:p>
            <a:pPr marL="0" indent="0">
              <a:buClr>
                <a:srgbClr val="FF0000"/>
              </a:buClr>
              <a:buNone/>
            </a:pPr>
            <a:endParaRPr lang="en-US" sz="1900" dirty="0">
              <a:latin typeface="Book Antiqua" pitchFamily="18" charset="0"/>
            </a:endParaRPr>
          </a:p>
          <a:p>
            <a:pPr>
              <a:buClr>
                <a:srgbClr val="FF0000"/>
              </a:buClr>
              <a:buFont typeface="Wingdings" pitchFamily="2" charset="2"/>
              <a:buChar char="S"/>
            </a:pPr>
            <a:r>
              <a:rPr lang="en-US" sz="1900" dirty="0">
                <a:latin typeface="Book Antiqua" pitchFamily="18" charset="0"/>
              </a:rPr>
              <a:t>Even with all of today’s </a:t>
            </a:r>
            <a:r>
              <a:rPr lang="en-US" sz="1900" dirty="0" smtClean="0">
                <a:latin typeface="Book Antiqua" pitchFamily="18" charset="0"/>
              </a:rPr>
              <a:t>technology</a:t>
            </a:r>
            <a:r>
              <a:rPr lang="en-US" sz="1900" dirty="0">
                <a:latin typeface="Book Antiqua" pitchFamily="18" charset="0"/>
              </a:rPr>
              <a:t>, </a:t>
            </a:r>
            <a:endParaRPr lang="en-US" sz="1900" dirty="0" smtClean="0">
              <a:latin typeface="Book Antiqua" pitchFamily="18" charset="0"/>
            </a:endParaRPr>
          </a:p>
          <a:p>
            <a:pPr marL="0" indent="0">
              <a:buClr>
                <a:srgbClr val="FF0000"/>
              </a:buClr>
              <a:buNone/>
            </a:pPr>
            <a:r>
              <a:rPr lang="en-US" sz="1900" dirty="0" smtClean="0">
                <a:latin typeface="Book Antiqua" pitchFamily="18" charset="0"/>
              </a:rPr>
              <a:t>      there </a:t>
            </a:r>
            <a:r>
              <a:rPr lang="en-US" sz="1900" dirty="0">
                <a:latin typeface="Book Antiqua" pitchFamily="18" charset="0"/>
              </a:rPr>
              <a:t>is </a:t>
            </a:r>
            <a:r>
              <a:rPr lang="en-US" sz="1800" dirty="0" smtClean="0">
                <a:solidFill>
                  <a:srgbClr val="C00000"/>
                </a:solidFill>
                <a:latin typeface="Book Antiqua" pitchFamily="18" charset="0"/>
              </a:rPr>
              <a:t>no </a:t>
            </a:r>
            <a:r>
              <a:rPr lang="en-US" sz="1800" dirty="0">
                <a:solidFill>
                  <a:srgbClr val="C00000"/>
                </a:solidFill>
                <a:latin typeface="Book Antiqua" pitchFamily="18" charset="0"/>
              </a:rPr>
              <a:t>substitute for blood.</a:t>
            </a:r>
          </a:p>
          <a:p>
            <a:pPr marL="571500">
              <a:buNone/>
            </a:pPr>
            <a:endParaRPr lang="en-US" dirty="0">
              <a:solidFill>
                <a:schemeClr val="bg2">
                  <a:lumMod val="50000"/>
                </a:schemeClr>
              </a:solidFill>
              <a:latin typeface="Book Antiqua" pitchFamily="18" charset="0"/>
            </a:endParaRPr>
          </a:p>
        </p:txBody>
      </p:sp>
      <p:sp>
        <p:nvSpPr>
          <p:cNvPr id="14" name="Slide Number Placeholder 13"/>
          <p:cNvSpPr>
            <a:spLocks noGrp="1"/>
          </p:cNvSpPr>
          <p:nvPr>
            <p:ph type="sldNum" sz="quarter" idx="12"/>
          </p:nvPr>
        </p:nvSpPr>
        <p:spPr>
          <a:xfrm>
            <a:off x="6677895" y="6546275"/>
            <a:ext cx="2133600" cy="244475"/>
          </a:xfrm>
        </p:spPr>
        <p:txBody>
          <a:bodyPr/>
          <a:lstStyle/>
          <a:p>
            <a:fld id="{B6F15528-21DE-4FAA-801E-634DDDAF4B2B}" type="slidenum">
              <a:rPr lang="en-US" smtClean="0">
                <a:solidFill>
                  <a:schemeClr val="tx1"/>
                </a:solidFill>
              </a:rPr>
              <a:pPr/>
              <a:t>4</a:t>
            </a:fld>
            <a:endParaRPr lang="en-US" dirty="0">
              <a:solidFill>
                <a:schemeClr val="tx1"/>
              </a:solidFill>
            </a:endParaRPr>
          </a:p>
        </p:txBody>
      </p:sp>
      <p:sp>
        <p:nvSpPr>
          <p:cNvPr id="15" name="Footer Placeholder 14"/>
          <p:cNvSpPr>
            <a:spLocks noGrp="1"/>
          </p:cNvSpPr>
          <p:nvPr>
            <p:ph type="ftr" sz="quarter" idx="11"/>
          </p:nvPr>
        </p:nvSpPr>
        <p:spPr>
          <a:xfrm>
            <a:off x="3124200" y="6560130"/>
            <a:ext cx="2895600" cy="244475"/>
          </a:xfrm>
        </p:spPr>
        <p:txBody>
          <a:bodyPr/>
          <a:lstStyle/>
          <a:p>
            <a:r>
              <a:rPr lang="en-IN" b="1" dirty="0" smtClean="0">
                <a:solidFill>
                  <a:srgbClr val="FF0000"/>
                </a:solidFill>
              </a:rPr>
              <a:t>"Go for a run in another’s veins."</a:t>
            </a:r>
            <a:endParaRPr lang="en-US" b="1" dirty="0">
              <a:solidFill>
                <a:srgbClr val="FF0000"/>
              </a:solidFill>
            </a:endParaRPr>
          </a:p>
        </p:txBody>
      </p:sp>
      <p:pic>
        <p:nvPicPr>
          <p:cNvPr id="16"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wd">
                                    <p:tmPct val="10000"/>
                                  </p:iterate>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par>
                          <p:cTn id="28" fill="hold">
                            <p:stCondLst>
                              <p:cond delay="195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500"/>
                                        <p:tgtEl>
                                          <p:spTgt spid="11">
                                            <p:txEl>
                                              <p:pRg st="5" end="5"/>
                                            </p:txEl>
                                          </p:spTgt>
                                        </p:tgtEl>
                                      </p:cBhvr>
                                    </p:animEffect>
                                  </p:childTnLst>
                                </p:cTn>
                              </p:par>
                            </p:childTnLst>
                          </p:cTn>
                        </p:par>
                        <p:par>
                          <p:cTn id="32" fill="hold">
                            <p:stCondLst>
                              <p:cond delay="245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500"/>
                                        <p:tgtEl>
                                          <p:spTgt spid="11">
                                            <p:txEl>
                                              <p:pRg st="6" end="6"/>
                                            </p:txEl>
                                          </p:spTgt>
                                        </p:tgtEl>
                                      </p:cBhvr>
                                    </p:animEffect>
                                  </p:childTnLst>
                                </p:cTn>
                              </p:par>
                            </p:childTnLst>
                          </p:cTn>
                        </p:par>
                        <p:par>
                          <p:cTn id="36" fill="hold">
                            <p:stCondLst>
                              <p:cond delay="34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500"/>
                                        <p:tgtEl>
                                          <p:spTgt spid="11">
                                            <p:txEl>
                                              <p:pRg st="7" end="7"/>
                                            </p:txEl>
                                          </p:spTgt>
                                        </p:tgtEl>
                                      </p:cBhvr>
                                    </p:animEffect>
                                  </p:childTnLst>
                                </p:cTn>
                              </p:par>
                            </p:childTnLst>
                          </p:cTn>
                        </p:par>
                        <p:par>
                          <p:cTn id="40" fill="hold">
                            <p:stCondLst>
                              <p:cond delay="415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fade">
                                      <p:cBhvr>
                                        <p:cTn id="43" dur="500"/>
                                        <p:tgtEl>
                                          <p:spTgt spid="11">
                                            <p:txEl>
                                              <p:pRg st="9" end="9"/>
                                            </p:txEl>
                                          </p:spTgt>
                                        </p:tgtEl>
                                      </p:cBhvr>
                                    </p:animEffect>
                                  </p:childTnLst>
                                </p:cTn>
                              </p:par>
                            </p:childTnLst>
                          </p:cTn>
                        </p:par>
                        <p:par>
                          <p:cTn id="44" fill="hold">
                            <p:stCondLst>
                              <p:cond delay="495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sh-Blood-Logo-FLAT.png"/>
          <p:cNvPicPr>
            <a:picLocks noChangeAspect="1"/>
          </p:cNvPicPr>
          <p:nvPr/>
        </p:nvPicPr>
        <p:blipFill>
          <a:blip r:embed="rId3"/>
          <a:stretch>
            <a:fillRect/>
          </a:stretch>
        </p:blipFill>
        <p:spPr>
          <a:xfrm>
            <a:off x="5257800" y="228600"/>
            <a:ext cx="3605048" cy="5181600"/>
          </a:xfrm>
          <a:prstGeom prst="rect">
            <a:avLst/>
          </a:prstGeom>
        </p:spPr>
      </p:pic>
      <p:sp>
        <p:nvSpPr>
          <p:cNvPr id="13" name="Content Placeholder 7"/>
          <p:cNvSpPr>
            <a:spLocks noGrp="1"/>
          </p:cNvSpPr>
          <p:nvPr>
            <p:ph idx="1"/>
          </p:nvPr>
        </p:nvSpPr>
        <p:spPr>
          <a:xfrm>
            <a:off x="762000" y="609600"/>
            <a:ext cx="7924800" cy="5562600"/>
          </a:xfrm>
        </p:spPr>
        <p:txBody>
          <a:bodyPr>
            <a:normAutofit/>
          </a:bodyPr>
          <a:lstStyle/>
          <a:p>
            <a:pPr>
              <a:lnSpc>
                <a:spcPct val="90000"/>
              </a:lnSpc>
              <a:buClr>
                <a:srgbClr val="FF0000"/>
              </a:buClr>
              <a:buFont typeface="Wingdings" pitchFamily="2" charset="2"/>
              <a:buChar char="S"/>
            </a:pPr>
            <a:endParaRPr lang="en-US" sz="1900" dirty="0" smtClean="0">
              <a:latin typeface="Book Antiqua" pitchFamily="18" charset="0"/>
            </a:endParaRPr>
          </a:p>
          <a:p>
            <a:pPr>
              <a:lnSpc>
                <a:spcPct val="90000"/>
              </a:lnSpc>
              <a:buClr>
                <a:srgbClr val="FF0000"/>
              </a:buClr>
              <a:buFont typeface="Wingdings" pitchFamily="2" charset="2"/>
              <a:buChar char="S"/>
            </a:pPr>
            <a:r>
              <a:rPr lang="en-US" sz="1900" dirty="0" smtClean="0">
                <a:latin typeface="Book Antiqua" pitchFamily="18" charset="0"/>
              </a:rPr>
              <a:t>Blood supplies are often low, and </a:t>
            </a:r>
            <a:r>
              <a:rPr lang="en-US" sz="1900" dirty="0" smtClean="0">
                <a:solidFill>
                  <a:srgbClr val="FF0000"/>
                </a:solidFill>
                <a:latin typeface="Book Antiqua" pitchFamily="18" charset="0"/>
              </a:rPr>
              <a:t>drop </a:t>
            </a:r>
          </a:p>
          <a:p>
            <a:pPr>
              <a:lnSpc>
                <a:spcPct val="90000"/>
              </a:lnSpc>
              <a:buClr>
                <a:srgbClr val="FF0000"/>
              </a:buClr>
              <a:buNone/>
            </a:pPr>
            <a:r>
              <a:rPr lang="en-US" sz="1900" dirty="0" smtClean="0">
                <a:solidFill>
                  <a:srgbClr val="FF0000"/>
                </a:solidFill>
                <a:latin typeface="Book Antiqua" pitchFamily="18" charset="0"/>
              </a:rPr>
              <a:t>	usually n the summer</a:t>
            </a:r>
            <a:endParaRPr lang="en-US" sz="1900" dirty="0">
              <a:solidFill>
                <a:srgbClr val="FF0000"/>
              </a:solidFill>
              <a:latin typeface="Book Antiqua" pitchFamily="18" charset="0"/>
            </a:endParaRPr>
          </a:p>
          <a:p>
            <a:pPr>
              <a:lnSpc>
                <a:spcPct val="90000"/>
              </a:lnSpc>
              <a:buClr>
                <a:srgbClr val="FF0000"/>
              </a:buClr>
              <a:buFont typeface="Wingdings" pitchFamily="2" charset="2"/>
              <a:buChar char="S"/>
            </a:pPr>
            <a:endParaRPr lang="en-US" sz="1900" dirty="0" smtClean="0">
              <a:latin typeface="Book Antiqua" pitchFamily="18" charset="0"/>
            </a:endParaRPr>
          </a:p>
          <a:p>
            <a:pPr>
              <a:lnSpc>
                <a:spcPct val="90000"/>
              </a:lnSpc>
              <a:buClr>
                <a:srgbClr val="FF0000"/>
              </a:buClr>
              <a:buFont typeface="Wingdings" pitchFamily="2" charset="2"/>
              <a:buChar char="S"/>
            </a:pPr>
            <a:r>
              <a:rPr lang="en-US" sz="1900" dirty="0" smtClean="0">
                <a:latin typeface="Book Antiqua" pitchFamily="18" charset="0"/>
              </a:rPr>
              <a:t>All donated blood in India is </a:t>
            </a:r>
            <a:r>
              <a:rPr lang="en-US" sz="1900" dirty="0" smtClean="0">
                <a:solidFill>
                  <a:srgbClr val="FF0000"/>
                </a:solidFill>
                <a:latin typeface="Book Antiqua" pitchFamily="18" charset="0"/>
              </a:rPr>
              <a:t>tested for HIV, </a:t>
            </a:r>
          </a:p>
          <a:p>
            <a:pPr>
              <a:lnSpc>
                <a:spcPct val="90000"/>
              </a:lnSpc>
              <a:buClr>
                <a:srgbClr val="FF0000"/>
              </a:buClr>
              <a:buNone/>
            </a:pPr>
            <a:r>
              <a:rPr lang="en-US" sz="1900" dirty="0" smtClean="0">
                <a:solidFill>
                  <a:srgbClr val="FF0000"/>
                </a:solidFill>
                <a:latin typeface="Book Antiqua" pitchFamily="18" charset="0"/>
              </a:rPr>
              <a:t>	Hepatitis, and other diseases </a:t>
            </a:r>
          </a:p>
          <a:p>
            <a:pPr>
              <a:lnSpc>
                <a:spcPct val="90000"/>
              </a:lnSpc>
              <a:buClr>
                <a:srgbClr val="FF0000"/>
              </a:buClr>
              <a:buNone/>
            </a:pPr>
            <a:endParaRPr lang="en-US" sz="1900" dirty="0">
              <a:solidFill>
                <a:srgbClr val="FF0000"/>
              </a:solidFill>
              <a:latin typeface="Book Antiqua" pitchFamily="18" charset="0"/>
            </a:endParaRPr>
          </a:p>
          <a:p>
            <a:pPr>
              <a:lnSpc>
                <a:spcPct val="90000"/>
              </a:lnSpc>
              <a:buClr>
                <a:srgbClr val="FF0000"/>
              </a:buClr>
              <a:buFont typeface="Wingdings" pitchFamily="2" charset="2"/>
              <a:buChar char="S"/>
            </a:pPr>
            <a:r>
              <a:rPr lang="en-US" sz="1900" dirty="0">
                <a:solidFill>
                  <a:srgbClr val="C00000"/>
                </a:solidFill>
                <a:latin typeface="Book Antiqua" pitchFamily="18" charset="0"/>
              </a:rPr>
              <a:t>75% </a:t>
            </a:r>
            <a:r>
              <a:rPr lang="en-US" sz="1900" dirty="0">
                <a:latin typeface="Book Antiqua" pitchFamily="18" charset="0"/>
              </a:rPr>
              <a:t>of donors donate </a:t>
            </a:r>
            <a:r>
              <a:rPr lang="en-US" sz="1900" dirty="0" smtClean="0">
                <a:latin typeface="Book Antiqua" pitchFamily="18" charset="0"/>
              </a:rPr>
              <a:t>only </a:t>
            </a:r>
            <a:r>
              <a:rPr lang="en-US" sz="1900" dirty="0" smtClean="0">
                <a:solidFill>
                  <a:srgbClr val="C00000"/>
                </a:solidFill>
                <a:latin typeface="Book Antiqua" pitchFamily="18" charset="0"/>
              </a:rPr>
              <a:t>ONCE</a:t>
            </a:r>
            <a:r>
              <a:rPr lang="en-US" sz="1900" dirty="0" smtClean="0">
                <a:latin typeface="Book Antiqua" pitchFamily="18" charset="0"/>
              </a:rPr>
              <a:t> a year</a:t>
            </a:r>
            <a:r>
              <a:rPr lang="en-US" sz="1900" dirty="0">
                <a:latin typeface="Book Antiqua" pitchFamily="18" charset="0"/>
              </a:rPr>
              <a:t>. </a:t>
            </a:r>
          </a:p>
          <a:p>
            <a:pPr>
              <a:lnSpc>
                <a:spcPct val="90000"/>
              </a:lnSpc>
              <a:buClr>
                <a:srgbClr val="FF0000"/>
              </a:buClr>
              <a:buNone/>
            </a:pPr>
            <a:endParaRPr lang="en-US" dirty="0" smtClean="0">
              <a:latin typeface="Book Antiqua" pitchFamily="18" charset="0"/>
            </a:endParaRPr>
          </a:p>
          <a:p>
            <a:pPr eaLnBrk="0" hangingPunct="0">
              <a:lnSpc>
                <a:spcPct val="90000"/>
              </a:lnSpc>
              <a:spcBef>
                <a:spcPct val="0"/>
              </a:spcBef>
              <a:buClr>
                <a:srgbClr val="FF0000"/>
              </a:buClr>
              <a:buFont typeface="Wingdings" pitchFamily="2" charset="2"/>
              <a:buNone/>
            </a:pPr>
            <a:r>
              <a:rPr lang="en-US" sz="2400" b="1" i="1" dirty="0" smtClean="0">
                <a:latin typeface="Book Antiqua" pitchFamily="18" charset="0"/>
              </a:rPr>
              <a:t>  </a:t>
            </a:r>
          </a:p>
          <a:p>
            <a:pPr eaLnBrk="0" hangingPunct="0">
              <a:lnSpc>
                <a:spcPct val="90000"/>
              </a:lnSpc>
              <a:spcBef>
                <a:spcPct val="0"/>
              </a:spcBef>
              <a:buClr>
                <a:srgbClr val="FF0000"/>
              </a:buClr>
              <a:buFont typeface="Wingdings" pitchFamily="2" charset="2"/>
              <a:buNone/>
            </a:pPr>
            <a:r>
              <a:rPr lang="en-US" sz="2400" b="1" i="1" dirty="0" smtClean="0">
                <a:latin typeface="Book Antiqua" pitchFamily="18" charset="0"/>
              </a:rPr>
              <a:t> If  a donor could donate blood just twice a year; there        		would be </a:t>
            </a:r>
            <a:r>
              <a:rPr lang="en-US" sz="2400" b="1" i="1" u="sng" dirty="0" smtClean="0">
                <a:solidFill>
                  <a:srgbClr val="C00000"/>
                </a:solidFill>
                <a:latin typeface="Book Antiqua" pitchFamily="18" charset="0"/>
              </a:rPr>
              <a:t>NO </a:t>
            </a:r>
            <a:r>
              <a:rPr lang="en-US" sz="2400" b="1" i="1" dirty="0" smtClean="0">
                <a:latin typeface="Book Antiqua" pitchFamily="18" charset="0"/>
              </a:rPr>
              <a:t>shortages.</a:t>
            </a:r>
          </a:p>
          <a:p>
            <a:pPr>
              <a:buNone/>
            </a:pPr>
            <a:endParaRPr lang="en-US" dirty="0"/>
          </a:p>
        </p:txBody>
      </p:sp>
      <p:sp>
        <p:nvSpPr>
          <p:cNvPr id="15" name="Slide Number Placeholder 14"/>
          <p:cNvSpPr>
            <a:spLocks noGrp="1"/>
          </p:cNvSpPr>
          <p:nvPr>
            <p:ph type="sldNum" sz="quarter" idx="12"/>
          </p:nvPr>
        </p:nvSpPr>
        <p:spPr>
          <a:xfrm>
            <a:off x="6691429" y="6570922"/>
            <a:ext cx="2133600" cy="202915"/>
          </a:xfrm>
        </p:spPr>
        <p:txBody>
          <a:bodyPr/>
          <a:lstStyle/>
          <a:p>
            <a:fld id="{B6F15528-21DE-4FAA-801E-634DDDAF4B2B}" type="slidenum">
              <a:rPr lang="en-US" smtClean="0">
                <a:solidFill>
                  <a:schemeClr val="tx1"/>
                </a:solidFill>
              </a:rPr>
              <a:pPr/>
              <a:t>5</a:t>
            </a:fld>
            <a:endParaRPr lang="en-US" dirty="0">
              <a:solidFill>
                <a:schemeClr val="tx1"/>
              </a:solidFill>
            </a:endParaRPr>
          </a:p>
        </p:txBody>
      </p:sp>
      <p:sp>
        <p:nvSpPr>
          <p:cNvPr id="16" name="Footer Placeholder 15"/>
          <p:cNvSpPr>
            <a:spLocks noGrp="1"/>
          </p:cNvSpPr>
          <p:nvPr>
            <p:ph type="ftr" sz="quarter" idx="11"/>
          </p:nvPr>
        </p:nvSpPr>
        <p:spPr>
          <a:xfrm>
            <a:off x="3124200" y="6560130"/>
            <a:ext cx="2895600" cy="244475"/>
          </a:xfrm>
        </p:spPr>
        <p:txBody>
          <a:bodyPr/>
          <a:lstStyle/>
          <a:p>
            <a:r>
              <a:rPr lang="en-IN" b="1" dirty="0" smtClean="0">
                <a:solidFill>
                  <a:srgbClr val="FF0000"/>
                </a:solidFill>
              </a:rPr>
              <a:t>"Every drop counts. Give blood today!"</a:t>
            </a:r>
            <a:endParaRPr lang="en-US" b="1" dirty="0">
              <a:solidFill>
                <a:srgbClr val="FF0000"/>
              </a:solidFill>
            </a:endParaRPr>
          </a:p>
        </p:txBody>
      </p:sp>
      <p:pic>
        <p:nvPicPr>
          <p:cNvPr id="18"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childTnLst>
                          </p:cTn>
                        </p:par>
                        <p:par>
                          <p:cTn id="14" fill="hold">
                            <p:stCondLst>
                              <p:cond delay="135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par>
                          <p:cTn id="28" fill="hold">
                            <p:stCondLst>
                              <p:cond delay="7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fade">
                                      <p:cBhvr>
                                        <p:cTn id="31" dur="500"/>
                                        <p:tgtEl>
                                          <p:spTgt spid="13">
                                            <p:txEl>
                                              <p:pRg st="7" end="7"/>
                                            </p:txEl>
                                          </p:spTgt>
                                        </p:tgtEl>
                                      </p:cBhvr>
                                    </p:animEffect>
                                  </p:childTnLst>
                                </p:cTn>
                              </p:par>
                            </p:childTnLst>
                          </p:cTn>
                        </p:par>
                        <p:par>
                          <p:cTn id="32" fill="hold">
                            <p:stCondLst>
                              <p:cond delay="1650"/>
                            </p:stCondLst>
                            <p:childTnLst>
                              <p:par>
                                <p:cTn id="33" presetID="29" presetClass="entr" presetSubtype="0" fill="hold" nodeType="afterEffect">
                                  <p:stCondLst>
                                    <p:cond delay="0"/>
                                  </p:stCondLst>
                                  <p:iterate type="lt">
                                    <p:tmPct val="10000"/>
                                  </p:iterate>
                                  <p:childTnLst>
                                    <p:set>
                                      <p:cBhvr>
                                        <p:cTn id="34" dur="1" fill="hold">
                                          <p:stCondLst>
                                            <p:cond delay="0"/>
                                          </p:stCondLst>
                                        </p:cTn>
                                        <p:tgtEl>
                                          <p:spTgt spid="13">
                                            <p:txEl>
                                              <p:pRg st="9" end="9"/>
                                            </p:txEl>
                                          </p:spTgt>
                                        </p:tgtEl>
                                        <p:attrNameLst>
                                          <p:attrName>style.visibility</p:attrName>
                                        </p:attrNameLst>
                                      </p:cBhvr>
                                      <p:to>
                                        <p:strVal val="visible"/>
                                      </p:to>
                                    </p:set>
                                    <p:anim calcmode="lin" valueType="num">
                                      <p:cBhvr>
                                        <p:cTn id="35" dur="1000" fill="hold"/>
                                        <p:tgtEl>
                                          <p:spTgt spid="13">
                                            <p:txEl>
                                              <p:pRg st="9" end="9"/>
                                            </p:txEl>
                                          </p:spTgt>
                                        </p:tgtEl>
                                        <p:attrNameLst>
                                          <p:attrName>ppt_x</p:attrName>
                                        </p:attrNameLst>
                                      </p:cBhvr>
                                      <p:tavLst>
                                        <p:tav tm="0">
                                          <p:val>
                                            <p:strVal val="#ppt_x-.2"/>
                                          </p:val>
                                        </p:tav>
                                        <p:tav tm="100000">
                                          <p:val>
                                            <p:strVal val="#ppt_x"/>
                                          </p:val>
                                        </p:tav>
                                      </p:tavLst>
                                    </p:anim>
                                    <p:anim calcmode="lin" valueType="num">
                                      <p:cBhvr>
                                        <p:cTn id="36" dur="1000" fill="hold"/>
                                        <p:tgtEl>
                                          <p:spTgt spid="1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
                                            <p:txEl>
                                              <p:pRg st="9" end="9"/>
                                            </p:txEl>
                                          </p:spTgt>
                                        </p:tgtEl>
                                      </p:cBhvr>
                                    </p:animEffect>
                                  </p:childTnLst>
                                </p:cTn>
                              </p:par>
                            </p:childTnLst>
                          </p:cTn>
                        </p:par>
                        <p:par>
                          <p:cTn id="38" fill="hold">
                            <p:stCondLst>
                              <p:cond delay="2550"/>
                            </p:stCondLst>
                            <p:childTnLst>
                              <p:par>
                                <p:cTn id="39" presetID="29" presetClass="entr" presetSubtype="0" fill="hold" nodeType="afterEffect">
                                  <p:stCondLst>
                                    <p:cond delay="0"/>
                                  </p:stCondLst>
                                  <p:iterate type="lt">
                                    <p:tmPct val="10000"/>
                                  </p:iterate>
                                  <p:childTnLst>
                                    <p:set>
                                      <p:cBhvr>
                                        <p:cTn id="40" dur="1" fill="hold">
                                          <p:stCondLst>
                                            <p:cond delay="0"/>
                                          </p:stCondLst>
                                        </p:cTn>
                                        <p:tgtEl>
                                          <p:spTgt spid="13">
                                            <p:txEl>
                                              <p:pRg st="10" end="10"/>
                                            </p:txEl>
                                          </p:spTgt>
                                        </p:tgtEl>
                                        <p:attrNameLst>
                                          <p:attrName>style.visibility</p:attrName>
                                        </p:attrNameLst>
                                      </p:cBhvr>
                                      <p:to>
                                        <p:strVal val="visible"/>
                                      </p:to>
                                    </p:set>
                                    <p:anim calcmode="lin" valueType="num">
                                      <p:cBhvr>
                                        <p:cTn id="41" dur="1000" fill="hold"/>
                                        <p:tgtEl>
                                          <p:spTgt spid="13">
                                            <p:txEl>
                                              <p:pRg st="10" end="10"/>
                                            </p:txEl>
                                          </p:spTgt>
                                        </p:tgtEl>
                                        <p:attrNameLst>
                                          <p:attrName>ppt_x</p:attrName>
                                        </p:attrNameLst>
                                      </p:cBhvr>
                                      <p:tavLst>
                                        <p:tav tm="0">
                                          <p:val>
                                            <p:strVal val="#ppt_x-.2"/>
                                          </p:val>
                                        </p:tav>
                                        <p:tav tm="100000">
                                          <p:val>
                                            <p:strVal val="#ppt_x"/>
                                          </p:val>
                                        </p:tav>
                                      </p:tavLst>
                                    </p:anim>
                                    <p:anim calcmode="lin" valueType="num">
                                      <p:cBhvr>
                                        <p:cTn id="42" dur="1000" fill="hold"/>
                                        <p:tgtEl>
                                          <p:spTgt spid="1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143000"/>
            <a:ext cx="8229600" cy="4983163"/>
          </a:xfrm>
        </p:spPr>
        <p:txBody>
          <a:bodyPr/>
          <a:lstStyle/>
          <a:p>
            <a:pPr>
              <a:buClr>
                <a:srgbClr val="FF0000"/>
              </a:buClr>
              <a:buFont typeface="Wingdings" pitchFamily="2" charset="2"/>
              <a:buChar char="S"/>
            </a:pPr>
            <a:r>
              <a:rPr lang="en-US" sz="2000" dirty="0" smtClean="0">
                <a:latin typeface="Book Antiqua" pitchFamily="18" charset="0"/>
              </a:rPr>
              <a:t>Checking of your pulse, blood pressure, temperature and hemoglobin.</a:t>
            </a:r>
          </a:p>
          <a:p>
            <a:pPr>
              <a:buClr>
                <a:srgbClr val="FF0000"/>
              </a:buClr>
              <a:buNone/>
            </a:pPr>
            <a:endParaRPr lang="en-US" sz="2000" dirty="0">
              <a:latin typeface="Book Antiqua" pitchFamily="18" charset="0"/>
            </a:endParaRPr>
          </a:p>
          <a:p>
            <a:pPr>
              <a:buClr>
                <a:srgbClr val="FF0000"/>
              </a:buClr>
              <a:buFont typeface="Wingdings" pitchFamily="2" charset="2"/>
              <a:buChar char="S"/>
            </a:pPr>
            <a:r>
              <a:rPr lang="en-US" sz="2000" dirty="0" smtClean="0">
                <a:latin typeface="Book Antiqua" pitchFamily="18" charset="0"/>
              </a:rPr>
              <a:t>Questions about risk behaviors related to diseases</a:t>
            </a:r>
          </a:p>
          <a:p>
            <a:pPr>
              <a:buClr>
                <a:srgbClr val="FF0000"/>
              </a:buClr>
              <a:buNone/>
            </a:pPr>
            <a:endParaRPr lang="en-US" sz="2000" dirty="0">
              <a:latin typeface="Book Antiqua" pitchFamily="18" charset="0"/>
            </a:endParaRPr>
          </a:p>
          <a:p>
            <a:pPr>
              <a:buClr>
                <a:srgbClr val="FF0000"/>
              </a:buClr>
              <a:buFont typeface="Wingdings" pitchFamily="2" charset="2"/>
              <a:buChar char="S"/>
            </a:pPr>
            <a:r>
              <a:rPr lang="en-US" sz="2000" dirty="0" smtClean="0">
                <a:latin typeface="Book Antiqua" pitchFamily="18" charset="0"/>
              </a:rPr>
              <a:t>Signature of your application to confirm that you have read and understood the information.</a:t>
            </a:r>
            <a:endParaRPr lang="en-US" sz="2000" dirty="0">
              <a:latin typeface="Book Antiqua" pitchFamily="18" charset="0"/>
            </a:endParaRPr>
          </a:p>
          <a:p>
            <a:endParaRPr lang="en-US" sz="1800" dirty="0" smtClean="0"/>
          </a:p>
          <a:p>
            <a:pPr>
              <a:buNone/>
            </a:pPr>
            <a:endParaRPr lang="en-US" sz="1800" dirty="0" smtClean="0"/>
          </a:p>
          <a:p>
            <a:endParaRPr lang="en-IN" dirty="0"/>
          </a:p>
        </p:txBody>
      </p:sp>
      <p:sp>
        <p:nvSpPr>
          <p:cNvPr id="12" name="TextBox 11"/>
          <p:cNvSpPr txBox="1"/>
          <p:nvPr/>
        </p:nvSpPr>
        <p:spPr>
          <a:xfrm>
            <a:off x="505740" y="491830"/>
            <a:ext cx="7550685" cy="707886"/>
          </a:xfrm>
          <a:prstGeom prst="rect">
            <a:avLst/>
          </a:prstGeom>
          <a:noFill/>
        </p:spPr>
        <p:txBody>
          <a:bodyPr wrap="square" rtlCol="0">
            <a:spAutoFit/>
          </a:bodyPr>
          <a:lstStyle/>
          <a:p>
            <a:r>
              <a:rPr lang="en-US" sz="4000" dirty="0" smtClean="0">
                <a:solidFill>
                  <a:srgbClr val="C00000"/>
                </a:solidFill>
              </a:rPr>
              <a:t>Before Donation</a:t>
            </a:r>
            <a:endParaRPr lang="en-IN" sz="4000" dirty="0">
              <a:solidFill>
                <a:srgbClr val="C00000"/>
              </a:solidFill>
            </a:endParaRPr>
          </a:p>
        </p:txBody>
      </p:sp>
      <p:sp>
        <p:nvSpPr>
          <p:cNvPr id="15" name="Date Placeholder 14"/>
          <p:cNvSpPr>
            <a:spLocks noGrp="1"/>
          </p:cNvSpPr>
          <p:nvPr>
            <p:ph type="dt" sz="half" idx="10"/>
          </p:nvPr>
        </p:nvSpPr>
        <p:spPr>
          <a:xfrm>
            <a:off x="209103" y="6616999"/>
            <a:ext cx="2133600" cy="152400"/>
          </a:xfrm>
        </p:spPr>
        <p:txBody>
          <a:bodyPr/>
          <a:lstStyle/>
          <a:p>
            <a:fld id="{1D8BD707-D9CF-40AE-B4C6-C98DA3205C09}" type="datetimeFigureOut">
              <a:rPr lang="en-US" smtClean="0">
                <a:solidFill>
                  <a:schemeClr val="tx1"/>
                </a:solidFill>
              </a:rPr>
              <a:pPr/>
              <a:t>9/6/2016</a:t>
            </a:fld>
            <a:endParaRPr lang="en-US" dirty="0">
              <a:solidFill>
                <a:schemeClr val="tx1"/>
              </a:solidFill>
            </a:endParaRPr>
          </a:p>
        </p:txBody>
      </p:sp>
      <p:sp>
        <p:nvSpPr>
          <p:cNvPr id="16" name="Slide Number Placeholder 15"/>
          <p:cNvSpPr>
            <a:spLocks noGrp="1"/>
          </p:cNvSpPr>
          <p:nvPr>
            <p:ph type="sldNum" sz="quarter" idx="12"/>
          </p:nvPr>
        </p:nvSpPr>
        <p:spPr>
          <a:xfrm>
            <a:off x="6691429" y="6551431"/>
            <a:ext cx="2133600" cy="244475"/>
          </a:xfrm>
        </p:spPr>
        <p:txBody>
          <a:bodyPr/>
          <a:lstStyle/>
          <a:p>
            <a:fld id="{B6F15528-21DE-4FAA-801E-634DDDAF4B2B}" type="slidenum">
              <a:rPr lang="en-US" smtClean="0">
                <a:solidFill>
                  <a:schemeClr val="tx1"/>
                </a:solidFill>
              </a:rPr>
              <a:pPr/>
              <a:t>6</a:t>
            </a:fld>
            <a:endParaRPr lang="en-US" dirty="0">
              <a:solidFill>
                <a:schemeClr val="tx1"/>
              </a:solidFill>
            </a:endParaRPr>
          </a:p>
        </p:txBody>
      </p:sp>
      <p:sp>
        <p:nvSpPr>
          <p:cNvPr id="17" name="Footer Placeholder 16"/>
          <p:cNvSpPr>
            <a:spLocks noGrp="1"/>
          </p:cNvSpPr>
          <p:nvPr>
            <p:ph type="ftr" sz="quarter" idx="11"/>
          </p:nvPr>
        </p:nvSpPr>
        <p:spPr>
          <a:xfrm>
            <a:off x="3124200" y="6615551"/>
            <a:ext cx="2895600" cy="152400"/>
          </a:xfrm>
        </p:spPr>
        <p:txBody>
          <a:bodyPr/>
          <a:lstStyle/>
          <a:p>
            <a:r>
              <a:rPr lang="en-IN" b="1" dirty="0" smtClean="0">
                <a:solidFill>
                  <a:srgbClr val="FF0000"/>
                </a:solidFill>
              </a:rPr>
              <a:t>"It’s in your blood to help save a life."</a:t>
            </a:r>
            <a:endParaRPr lang="en-US" b="1" dirty="0">
              <a:solidFill>
                <a:srgbClr val="FF0000"/>
              </a:solidFill>
            </a:endParaRPr>
          </a:p>
        </p:txBody>
      </p:sp>
      <p:pic>
        <p:nvPicPr>
          <p:cNvPr id="18" name="Picture 17" descr="BloodClinic.jpg"/>
          <p:cNvPicPr>
            <a:picLocks noChangeAspect="1"/>
          </p:cNvPicPr>
          <p:nvPr/>
        </p:nvPicPr>
        <p:blipFill>
          <a:blip r:embed="rId3" cstate="print"/>
          <a:stretch>
            <a:fillRect/>
          </a:stretch>
        </p:blipFill>
        <p:spPr>
          <a:xfrm>
            <a:off x="7151946" y="3287490"/>
            <a:ext cx="1441315" cy="2133600"/>
          </a:xfrm>
          <a:prstGeom prst="rect">
            <a:avLst/>
          </a:prstGeom>
        </p:spPr>
      </p:pic>
      <p:pic>
        <p:nvPicPr>
          <p:cNvPr id="19"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143000"/>
            <a:ext cx="8229600" cy="4983163"/>
          </a:xfrm>
        </p:spPr>
        <p:txBody>
          <a:bodyPr/>
          <a:lstStyle/>
          <a:p>
            <a:pPr>
              <a:buClr>
                <a:srgbClr val="FF0000"/>
              </a:buClr>
              <a:buFont typeface="Wingdings" pitchFamily="2" charset="2"/>
              <a:buChar char="S"/>
            </a:pPr>
            <a:r>
              <a:rPr lang="en-US" sz="1800" dirty="0" smtClean="0">
                <a:latin typeface="Book Antiqua" pitchFamily="18" charset="0"/>
              </a:rPr>
              <a:t>Apply pressure for about five minutes to stop any bleeding.</a:t>
            </a:r>
          </a:p>
          <a:p>
            <a:pPr>
              <a:buClr>
                <a:srgbClr val="FF0000"/>
              </a:buClr>
              <a:buNone/>
            </a:pPr>
            <a:endParaRPr lang="en-US" sz="1800" dirty="0">
              <a:latin typeface="Book Antiqua" pitchFamily="18" charset="0"/>
            </a:endParaRPr>
          </a:p>
          <a:p>
            <a:pPr>
              <a:buClr>
                <a:srgbClr val="FF0000"/>
              </a:buClr>
              <a:buFont typeface="Wingdings" pitchFamily="2" charset="2"/>
              <a:buChar char="S"/>
            </a:pPr>
            <a:r>
              <a:rPr lang="en-US" sz="1800" dirty="0" smtClean="0">
                <a:latin typeface="Book Antiqua" pitchFamily="18" charset="0"/>
              </a:rPr>
              <a:t>Keep the bandage that covers the puncture on for six hours.</a:t>
            </a:r>
          </a:p>
          <a:p>
            <a:pPr>
              <a:buClr>
                <a:srgbClr val="FF0000"/>
              </a:buClr>
              <a:buNone/>
            </a:pPr>
            <a:endParaRPr lang="en-US" sz="1800" dirty="0">
              <a:latin typeface="Book Antiqua" pitchFamily="18" charset="0"/>
            </a:endParaRPr>
          </a:p>
          <a:p>
            <a:pPr>
              <a:buClr>
                <a:srgbClr val="FF0000"/>
              </a:buClr>
              <a:buFont typeface="Wingdings" pitchFamily="2" charset="2"/>
              <a:buChar char="S"/>
            </a:pPr>
            <a:r>
              <a:rPr lang="en-US" sz="1800" dirty="0" smtClean="0">
                <a:latin typeface="Book Antiqua" pitchFamily="18" charset="0"/>
              </a:rPr>
              <a:t>Avoid any intense physical activity for six to eight hours.</a:t>
            </a:r>
          </a:p>
          <a:p>
            <a:pPr>
              <a:buClr>
                <a:srgbClr val="FF0000"/>
              </a:buClr>
              <a:buFont typeface="Wingdings" pitchFamily="2" charset="2"/>
              <a:buChar char="S"/>
            </a:pPr>
            <a:endParaRPr lang="en-US" sz="1800" dirty="0" smtClean="0">
              <a:latin typeface="Book Antiqua" pitchFamily="18" charset="0"/>
            </a:endParaRPr>
          </a:p>
          <a:p>
            <a:pPr>
              <a:buClr>
                <a:srgbClr val="FF0000"/>
              </a:buClr>
              <a:buFont typeface="Wingdings" pitchFamily="2" charset="2"/>
              <a:buChar char="S"/>
            </a:pPr>
            <a:r>
              <a:rPr lang="en-US" sz="1800" dirty="0" smtClean="0">
                <a:latin typeface="Book Antiqua" pitchFamily="18" charset="0"/>
              </a:rPr>
              <a:t>Depending on your job or the sport you practice, you may need to wait a while before being active.</a:t>
            </a:r>
          </a:p>
          <a:p>
            <a:pPr>
              <a:buClr>
                <a:srgbClr val="FF0000"/>
              </a:buClr>
              <a:buNone/>
            </a:pPr>
            <a:endParaRPr lang="en-US" sz="1800" dirty="0" smtClean="0"/>
          </a:p>
          <a:p>
            <a:pPr>
              <a:buNone/>
            </a:pPr>
            <a:endParaRPr lang="en-US" sz="1800" dirty="0" smtClean="0"/>
          </a:p>
          <a:p>
            <a:endParaRPr lang="en-IN" dirty="0"/>
          </a:p>
        </p:txBody>
      </p:sp>
      <p:sp>
        <p:nvSpPr>
          <p:cNvPr id="12" name="TextBox 11"/>
          <p:cNvSpPr txBox="1"/>
          <p:nvPr/>
        </p:nvSpPr>
        <p:spPr>
          <a:xfrm>
            <a:off x="505740" y="491830"/>
            <a:ext cx="7550685" cy="707886"/>
          </a:xfrm>
          <a:prstGeom prst="rect">
            <a:avLst/>
          </a:prstGeom>
          <a:noFill/>
        </p:spPr>
        <p:txBody>
          <a:bodyPr wrap="square" rtlCol="0">
            <a:spAutoFit/>
          </a:bodyPr>
          <a:lstStyle/>
          <a:p>
            <a:r>
              <a:rPr lang="en-US" sz="4000" dirty="0" smtClean="0">
                <a:solidFill>
                  <a:srgbClr val="C00000"/>
                </a:solidFill>
              </a:rPr>
              <a:t>After Donation</a:t>
            </a:r>
            <a:endParaRPr lang="en-IN" sz="4000" dirty="0">
              <a:solidFill>
                <a:srgbClr val="C00000"/>
              </a:solidFill>
            </a:endParaRPr>
          </a:p>
        </p:txBody>
      </p:sp>
      <p:sp>
        <p:nvSpPr>
          <p:cNvPr id="15" name="Date Placeholder 14"/>
          <p:cNvSpPr>
            <a:spLocks noGrp="1"/>
          </p:cNvSpPr>
          <p:nvPr>
            <p:ph type="dt" sz="half" idx="10"/>
          </p:nvPr>
        </p:nvSpPr>
        <p:spPr>
          <a:xfrm>
            <a:off x="209103" y="6616999"/>
            <a:ext cx="2133600" cy="152400"/>
          </a:xfrm>
        </p:spPr>
        <p:txBody>
          <a:bodyPr/>
          <a:lstStyle/>
          <a:p>
            <a:fld id="{1D8BD707-D9CF-40AE-B4C6-C98DA3205C09}" type="datetimeFigureOut">
              <a:rPr lang="en-US" smtClean="0">
                <a:solidFill>
                  <a:schemeClr val="tx1"/>
                </a:solidFill>
              </a:rPr>
              <a:pPr/>
              <a:t>9/6/2016</a:t>
            </a:fld>
            <a:endParaRPr lang="en-US" dirty="0">
              <a:solidFill>
                <a:schemeClr val="tx1"/>
              </a:solidFill>
            </a:endParaRPr>
          </a:p>
        </p:txBody>
      </p:sp>
      <p:sp>
        <p:nvSpPr>
          <p:cNvPr id="16" name="Slide Number Placeholder 15"/>
          <p:cNvSpPr>
            <a:spLocks noGrp="1"/>
          </p:cNvSpPr>
          <p:nvPr>
            <p:ph type="sldNum" sz="quarter" idx="12"/>
          </p:nvPr>
        </p:nvSpPr>
        <p:spPr>
          <a:xfrm>
            <a:off x="6691429" y="6551431"/>
            <a:ext cx="2133600" cy="244475"/>
          </a:xfrm>
        </p:spPr>
        <p:txBody>
          <a:bodyPr/>
          <a:lstStyle/>
          <a:p>
            <a:fld id="{B6F15528-21DE-4FAA-801E-634DDDAF4B2B}" type="slidenum">
              <a:rPr lang="en-US" smtClean="0">
                <a:solidFill>
                  <a:schemeClr val="tx1"/>
                </a:solidFill>
              </a:rPr>
              <a:pPr/>
              <a:t>7</a:t>
            </a:fld>
            <a:endParaRPr lang="en-US" dirty="0">
              <a:solidFill>
                <a:schemeClr val="tx1"/>
              </a:solidFill>
            </a:endParaRPr>
          </a:p>
        </p:txBody>
      </p:sp>
      <p:sp>
        <p:nvSpPr>
          <p:cNvPr id="17" name="Footer Placeholder 16"/>
          <p:cNvSpPr>
            <a:spLocks noGrp="1"/>
          </p:cNvSpPr>
          <p:nvPr>
            <p:ph type="ftr" sz="quarter" idx="11"/>
          </p:nvPr>
        </p:nvSpPr>
        <p:spPr>
          <a:xfrm>
            <a:off x="3124200" y="6615551"/>
            <a:ext cx="2895600" cy="152400"/>
          </a:xfrm>
        </p:spPr>
        <p:txBody>
          <a:bodyPr/>
          <a:lstStyle/>
          <a:p>
            <a:r>
              <a:rPr lang="en-IN" b="1" dirty="0" smtClean="0">
                <a:solidFill>
                  <a:srgbClr val="FF0000"/>
                </a:solidFill>
              </a:rPr>
              <a:t>"It’s in your blood to help save a life."</a:t>
            </a:r>
            <a:endParaRPr lang="en-US" b="1" dirty="0">
              <a:solidFill>
                <a:srgbClr val="FF0000"/>
              </a:solidFill>
            </a:endParaRPr>
          </a:p>
        </p:txBody>
      </p:sp>
      <p:pic>
        <p:nvPicPr>
          <p:cNvPr id="18" name="Picture 17" descr="BloodClinic.jpg"/>
          <p:cNvPicPr>
            <a:picLocks noChangeAspect="1"/>
          </p:cNvPicPr>
          <p:nvPr/>
        </p:nvPicPr>
        <p:blipFill>
          <a:blip r:embed="rId3" cstate="print"/>
          <a:stretch>
            <a:fillRect/>
          </a:stretch>
        </p:blipFill>
        <p:spPr>
          <a:xfrm>
            <a:off x="7162800" y="968832"/>
            <a:ext cx="1441315" cy="2133600"/>
          </a:xfrm>
          <a:prstGeom prst="rect">
            <a:avLst/>
          </a:prstGeom>
        </p:spPr>
      </p:pic>
      <p:pic>
        <p:nvPicPr>
          <p:cNvPr id="19"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ock-vector-red-grunge-rubber-stamp-with-the-text-donate-blood-written-inside-the-stamp-79410664.jpg"/>
          <p:cNvPicPr>
            <a:picLocks noChangeAspect="1"/>
          </p:cNvPicPr>
          <p:nvPr/>
        </p:nvPicPr>
        <p:blipFill>
          <a:blip r:embed="rId3"/>
          <a:stretch>
            <a:fillRect/>
          </a:stretch>
        </p:blipFill>
        <p:spPr>
          <a:xfrm>
            <a:off x="5334000" y="2875280"/>
            <a:ext cx="2971800" cy="3103880"/>
          </a:xfrm>
          <a:prstGeom prst="rect">
            <a:avLst/>
          </a:prstGeom>
        </p:spPr>
      </p:pic>
      <p:sp>
        <p:nvSpPr>
          <p:cNvPr id="10" name="Content Placeholder 9"/>
          <p:cNvSpPr>
            <a:spLocks noGrp="1"/>
          </p:cNvSpPr>
          <p:nvPr>
            <p:ph idx="1"/>
          </p:nvPr>
        </p:nvSpPr>
        <p:spPr>
          <a:xfrm>
            <a:off x="457200" y="685800"/>
            <a:ext cx="8229600" cy="5105400"/>
          </a:xfrm>
        </p:spPr>
        <p:txBody>
          <a:bodyPr>
            <a:normAutofit/>
          </a:bodyPr>
          <a:lstStyle/>
          <a:p>
            <a:pPr>
              <a:lnSpc>
                <a:spcPct val="90000"/>
              </a:lnSpc>
              <a:buClr>
                <a:srgbClr val="FF0000"/>
              </a:buClr>
              <a:buFont typeface="Wingdings" pitchFamily="2" charset="2"/>
              <a:buChar char="S"/>
            </a:pPr>
            <a:endParaRPr lang="en-US" sz="1900" dirty="0" smtClean="0">
              <a:latin typeface="Book Antiqua" pitchFamily="18" charset="0"/>
            </a:endParaRPr>
          </a:p>
          <a:p>
            <a:pPr>
              <a:lnSpc>
                <a:spcPct val="90000"/>
              </a:lnSpc>
              <a:buClr>
                <a:srgbClr val="FF0000"/>
              </a:buClr>
              <a:buFont typeface="Wingdings" pitchFamily="2" charset="2"/>
              <a:buChar char="S"/>
            </a:pPr>
            <a:r>
              <a:rPr lang="en-US" sz="1900" dirty="0" smtClean="0">
                <a:latin typeface="Book Antiqua" pitchFamily="18" charset="0"/>
              </a:rPr>
              <a:t>A </a:t>
            </a:r>
            <a:r>
              <a:rPr lang="en-US" sz="1900" dirty="0">
                <a:latin typeface="Book Antiqua" pitchFamily="18" charset="0"/>
              </a:rPr>
              <a:t>person can donate blood every </a:t>
            </a:r>
            <a:r>
              <a:rPr lang="en-US" sz="1900" dirty="0">
                <a:solidFill>
                  <a:srgbClr val="C00000"/>
                </a:solidFill>
                <a:latin typeface="Book Antiqua" pitchFamily="18" charset="0"/>
              </a:rPr>
              <a:t>90 days</a:t>
            </a:r>
            <a:r>
              <a:rPr lang="en-US" sz="1900" dirty="0">
                <a:latin typeface="Book Antiqua" pitchFamily="18" charset="0"/>
              </a:rPr>
              <a:t> (3 months). </a:t>
            </a:r>
          </a:p>
          <a:p>
            <a:pPr eaLnBrk="0" hangingPunct="0">
              <a:lnSpc>
                <a:spcPct val="90000"/>
              </a:lnSpc>
              <a:spcBef>
                <a:spcPct val="0"/>
              </a:spcBef>
              <a:buClr>
                <a:srgbClr val="FF0000"/>
              </a:buClr>
              <a:buFont typeface="Wingdings" pitchFamily="2" charset="2"/>
              <a:buNone/>
            </a:pPr>
            <a:endParaRPr lang="en-US" sz="3000" dirty="0" smtClean="0">
              <a:latin typeface="Book Antiqua" pitchFamily="18" charset="0"/>
            </a:endParaRPr>
          </a:p>
          <a:p>
            <a:pPr eaLnBrk="0" hangingPunct="0">
              <a:lnSpc>
                <a:spcPct val="90000"/>
              </a:lnSpc>
              <a:spcBef>
                <a:spcPct val="0"/>
              </a:spcBef>
              <a:buClr>
                <a:srgbClr val="FF0000"/>
              </a:buClr>
              <a:buFont typeface="Wingdings" pitchFamily="2" charset="2"/>
              <a:buChar char="S"/>
            </a:pPr>
            <a:r>
              <a:rPr lang="en-US" sz="1900" dirty="0">
                <a:latin typeface="Book Antiqua" pitchFamily="18" charset="0"/>
              </a:rPr>
              <a:t>Body recovers the Blood very quickly</a:t>
            </a:r>
            <a:r>
              <a:rPr lang="en-US" sz="1900" dirty="0" smtClean="0">
                <a:latin typeface="Book Antiqua" pitchFamily="18" charset="0"/>
              </a:rPr>
              <a:t>:</a:t>
            </a:r>
          </a:p>
          <a:p>
            <a:pPr marL="0" indent="0" eaLnBrk="0" hangingPunct="0">
              <a:lnSpc>
                <a:spcPct val="90000"/>
              </a:lnSpc>
              <a:spcBef>
                <a:spcPct val="0"/>
              </a:spcBef>
              <a:buClr>
                <a:srgbClr val="FF0000"/>
              </a:buClr>
              <a:buNone/>
            </a:pPr>
            <a:endParaRPr lang="en-US" sz="1900" dirty="0">
              <a:latin typeface="Book Antiqua" pitchFamily="18" charset="0"/>
            </a:endParaRPr>
          </a:p>
          <a:p>
            <a:pPr lvl="1" eaLnBrk="0" hangingPunct="0">
              <a:lnSpc>
                <a:spcPct val="90000"/>
              </a:lnSpc>
              <a:spcBef>
                <a:spcPct val="0"/>
              </a:spcBef>
              <a:buClr>
                <a:srgbClr val="FF0000"/>
              </a:buClr>
              <a:buFont typeface="Wingdings" pitchFamily="2" charset="2"/>
              <a:buChar char="S"/>
            </a:pPr>
            <a:r>
              <a:rPr lang="en-US" sz="1900" dirty="0">
                <a:latin typeface="Book Antiqua" pitchFamily="18" charset="0"/>
              </a:rPr>
              <a:t>Blood plasma volume</a:t>
            </a:r>
          </a:p>
          <a:p>
            <a:pPr lvl="1" eaLnBrk="0" hangingPunct="0">
              <a:lnSpc>
                <a:spcPct val="90000"/>
              </a:lnSpc>
              <a:spcBef>
                <a:spcPct val="0"/>
              </a:spcBef>
              <a:buClr>
                <a:srgbClr val="FF0000"/>
              </a:buClr>
              <a:buNone/>
            </a:pPr>
            <a:r>
              <a:rPr lang="en-US" sz="1900" dirty="0">
                <a:latin typeface="Book Antiqua" pitchFamily="18" charset="0"/>
              </a:rPr>
              <a:t>   – </a:t>
            </a:r>
            <a:r>
              <a:rPr lang="en-US" sz="1900" dirty="0">
                <a:solidFill>
                  <a:srgbClr val="C00000"/>
                </a:solidFill>
                <a:latin typeface="Book Antiqua" pitchFamily="18" charset="0"/>
              </a:rPr>
              <a:t>within 24 - 48 </a:t>
            </a:r>
            <a:r>
              <a:rPr lang="en-US" sz="1900" dirty="0" smtClean="0">
                <a:solidFill>
                  <a:srgbClr val="C00000"/>
                </a:solidFill>
                <a:latin typeface="Book Antiqua" pitchFamily="18" charset="0"/>
              </a:rPr>
              <a:t>hours</a:t>
            </a:r>
          </a:p>
          <a:p>
            <a:pPr lvl="1" eaLnBrk="0" hangingPunct="0">
              <a:lnSpc>
                <a:spcPct val="90000"/>
              </a:lnSpc>
              <a:spcBef>
                <a:spcPct val="0"/>
              </a:spcBef>
              <a:buClr>
                <a:srgbClr val="FF0000"/>
              </a:buClr>
              <a:buNone/>
            </a:pPr>
            <a:endParaRPr lang="en-US" sz="1900" dirty="0">
              <a:solidFill>
                <a:srgbClr val="C00000"/>
              </a:solidFill>
              <a:latin typeface="Book Antiqua" pitchFamily="18" charset="0"/>
            </a:endParaRPr>
          </a:p>
          <a:p>
            <a:pPr lvl="1" eaLnBrk="0" hangingPunct="0">
              <a:lnSpc>
                <a:spcPct val="90000"/>
              </a:lnSpc>
              <a:spcBef>
                <a:spcPct val="0"/>
              </a:spcBef>
              <a:buClr>
                <a:srgbClr val="FF0000"/>
              </a:buClr>
              <a:buFont typeface="Wingdings" pitchFamily="2" charset="2"/>
              <a:buChar char="S"/>
            </a:pPr>
            <a:r>
              <a:rPr lang="en-US" sz="1900" dirty="0">
                <a:latin typeface="Book Antiqua" pitchFamily="18" charset="0"/>
              </a:rPr>
              <a:t>Red Blood Cells </a:t>
            </a:r>
          </a:p>
          <a:p>
            <a:pPr lvl="1" eaLnBrk="0" hangingPunct="0">
              <a:lnSpc>
                <a:spcPct val="90000"/>
              </a:lnSpc>
              <a:spcBef>
                <a:spcPct val="0"/>
              </a:spcBef>
              <a:buClr>
                <a:srgbClr val="FF0000"/>
              </a:buClr>
              <a:buNone/>
            </a:pPr>
            <a:r>
              <a:rPr lang="en-US" sz="1900" dirty="0">
                <a:latin typeface="Book Antiqua" pitchFamily="18" charset="0"/>
              </a:rPr>
              <a:t>   – </a:t>
            </a:r>
            <a:r>
              <a:rPr lang="en-US" sz="1900" dirty="0">
                <a:solidFill>
                  <a:srgbClr val="C00000"/>
                </a:solidFill>
                <a:latin typeface="Book Antiqua" pitchFamily="18" charset="0"/>
              </a:rPr>
              <a:t>in about 3 weeks </a:t>
            </a:r>
            <a:endParaRPr lang="en-US" sz="1900" dirty="0" smtClean="0">
              <a:solidFill>
                <a:srgbClr val="C00000"/>
              </a:solidFill>
              <a:latin typeface="Book Antiqua" pitchFamily="18" charset="0"/>
            </a:endParaRPr>
          </a:p>
          <a:p>
            <a:pPr lvl="1" eaLnBrk="0" hangingPunct="0">
              <a:lnSpc>
                <a:spcPct val="90000"/>
              </a:lnSpc>
              <a:spcBef>
                <a:spcPct val="0"/>
              </a:spcBef>
              <a:buClr>
                <a:srgbClr val="FF0000"/>
              </a:buClr>
              <a:buNone/>
            </a:pPr>
            <a:endParaRPr lang="en-US" sz="1900" dirty="0">
              <a:solidFill>
                <a:srgbClr val="C00000"/>
              </a:solidFill>
              <a:latin typeface="Book Antiqua" pitchFamily="18" charset="0"/>
            </a:endParaRPr>
          </a:p>
          <a:p>
            <a:pPr lvl="1" eaLnBrk="0" hangingPunct="0">
              <a:lnSpc>
                <a:spcPct val="90000"/>
              </a:lnSpc>
              <a:spcBef>
                <a:spcPct val="0"/>
              </a:spcBef>
              <a:buClr>
                <a:srgbClr val="FF0000"/>
              </a:buClr>
              <a:buFont typeface="Wingdings" pitchFamily="2" charset="2"/>
              <a:buChar char="S"/>
            </a:pPr>
            <a:r>
              <a:rPr lang="en-US" sz="1900" dirty="0">
                <a:latin typeface="Book Antiqua" pitchFamily="18" charset="0"/>
              </a:rPr>
              <a:t>Platelets &amp; White Blood Cells </a:t>
            </a:r>
          </a:p>
          <a:p>
            <a:pPr lvl="1" eaLnBrk="0" hangingPunct="0">
              <a:lnSpc>
                <a:spcPct val="90000"/>
              </a:lnSpc>
              <a:spcBef>
                <a:spcPct val="0"/>
              </a:spcBef>
              <a:buClr>
                <a:srgbClr val="FF0000"/>
              </a:buClr>
              <a:buNone/>
            </a:pPr>
            <a:r>
              <a:rPr lang="en-US" sz="1900" dirty="0">
                <a:latin typeface="Book Antiqua" pitchFamily="18" charset="0"/>
              </a:rPr>
              <a:t>   – </a:t>
            </a:r>
            <a:r>
              <a:rPr lang="en-US" sz="1900" dirty="0">
                <a:solidFill>
                  <a:srgbClr val="C00000"/>
                </a:solidFill>
                <a:latin typeface="Book Antiqua" pitchFamily="18" charset="0"/>
              </a:rPr>
              <a:t>within minutes</a:t>
            </a:r>
          </a:p>
          <a:p>
            <a:pPr>
              <a:buNone/>
            </a:pPr>
            <a:endParaRPr lang="en-US" dirty="0"/>
          </a:p>
        </p:txBody>
      </p:sp>
      <p:sp>
        <p:nvSpPr>
          <p:cNvPr id="14" name="Date Placeholder 13"/>
          <p:cNvSpPr>
            <a:spLocks noGrp="1"/>
          </p:cNvSpPr>
          <p:nvPr>
            <p:ph type="dt" sz="half" idx="10"/>
          </p:nvPr>
        </p:nvSpPr>
        <p:spPr>
          <a:xfrm>
            <a:off x="221665" y="6546275"/>
            <a:ext cx="2133600" cy="244475"/>
          </a:xfrm>
        </p:spPr>
        <p:txBody>
          <a:bodyPr/>
          <a:lstStyle/>
          <a:p>
            <a:fld id="{1D8BD707-D9CF-40AE-B4C6-C98DA3205C09}" type="datetimeFigureOut">
              <a:rPr lang="en-US" smtClean="0">
                <a:solidFill>
                  <a:schemeClr val="tx1"/>
                </a:solidFill>
              </a:rPr>
              <a:pPr/>
              <a:t>9/6/2016</a:t>
            </a:fld>
            <a:endParaRPr lang="en-US" dirty="0">
              <a:solidFill>
                <a:schemeClr val="tx1"/>
              </a:solidFill>
            </a:endParaRPr>
          </a:p>
        </p:txBody>
      </p:sp>
      <p:sp>
        <p:nvSpPr>
          <p:cNvPr id="15" name="Slide Number Placeholder 14"/>
          <p:cNvSpPr>
            <a:spLocks noGrp="1"/>
          </p:cNvSpPr>
          <p:nvPr>
            <p:ph type="sldNum" sz="quarter" idx="12"/>
          </p:nvPr>
        </p:nvSpPr>
        <p:spPr>
          <a:xfrm>
            <a:off x="6695939" y="6546275"/>
            <a:ext cx="2133600" cy="244475"/>
          </a:xfrm>
        </p:spPr>
        <p:txBody>
          <a:bodyPr/>
          <a:lstStyle/>
          <a:p>
            <a:fld id="{B6F15528-21DE-4FAA-801E-634DDDAF4B2B}" type="slidenum">
              <a:rPr lang="en-US" smtClean="0">
                <a:solidFill>
                  <a:schemeClr val="tx1"/>
                </a:solidFill>
              </a:rPr>
              <a:pPr/>
              <a:t>8</a:t>
            </a:fld>
            <a:endParaRPr lang="en-US" dirty="0">
              <a:solidFill>
                <a:schemeClr val="tx1"/>
              </a:solidFill>
            </a:endParaRPr>
          </a:p>
        </p:txBody>
      </p:sp>
      <p:sp>
        <p:nvSpPr>
          <p:cNvPr id="16" name="Footer Placeholder 15"/>
          <p:cNvSpPr>
            <a:spLocks noGrp="1"/>
          </p:cNvSpPr>
          <p:nvPr>
            <p:ph type="ftr" sz="quarter" idx="11"/>
          </p:nvPr>
        </p:nvSpPr>
        <p:spPr>
          <a:xfrm>
            <a:off x="2748507" y="6553200"/>
            <a:ext cx="3657600" cy="251405"/>
          </a:xfrm>
        </p:spPr>
        <p:txBody>
          <a:bodyPr/>
          <a:lstStyle/>
          <a:p>
            <a:r>
              <a:rPr lang="en-IN" b="1" dirty="0" smtClean="0">
                <a:solidFill>
                  <a:srgbClr val="FF0000"/>
                </a:solidFill>
              </a:rPr>
              <a:t>"You get it back in three days and save a life too.”</a:t>
            </a:r>
            <a:endParaRPr lang="en-US" b="1" dirty="0">
              <a:solidFill>
                <a:srgbClr val="FF0000"/>
              </a:solidFill>
            </a:endParaRPr>
          </a:p>
        </p:txBody>
      </p:sp>
      <p:pic>
        <p:nvPicPr>
          <p:cNvPr id="13" name="Picture 4" descr="Tejus"/>
          <p:cNvPicPr>
            <a:picLocks noChangeAspect="1" noChangeArrowheads="1"/>
          </p:cNvPicPr>
          <p:nvPr/>
        </p:nvPicPr>
        <p:blipFill>
          <a:blip r:embed="rId4"/>
          <a:srcRect/>
          <a:stretch>
            <a:fillRect/>
          </a:stretch>
        </p:blipFill>
        <p:spPr bwMode="auto">
          <a:xfrm>
            <a:off x="0" y="5426535"/>
            <a:ext cx="1393362" cy="1371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par>
                          <p:cTn id="14" fill="hold">
                            <p:stCondLst>
                              <p:cond delay="155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par>
                          <p:cTn id="18" fill="hold">
                            <p:stCondLst>
                              <p:cond delay="235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par>
                          <p:cTn id="22" fill="hold">
                            <p:stCondLst>
                              <p:cond delay="29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childTnLst>
                          </p:cTn>
                        </p:par>
                        <p:par>
                          <p:cTn id="26" fill="hold">
                            <p:stCondLst>
                              <p:cond delay="375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0">
                                            <p:txEl>
                                              <p:pRg st="8" end="8"/>
                                            </p:txEl>
                                          </p:spTgt>
                                        </p:tgtEl>
                                        <p:attrNameLst>
                                          <p:attrName>style.visibility</p:attrName>
                                        </p:attrNameLst>
                                      </p:cBhvr>
                                      <p:to>
                                        <p:strVal val="visible"/>
                                      </p:to>
                                    </p:set>
                                    <p:animEffect transition="in" filter="fade">
                                      <p:cBhvr>
                                        <p:cTn id="29" dur="500"/>
                                        <p:tgtEl>
                                          <p:spTgt spid="10">
                                            <p:txEl>
                                              <p:pRg st="8" end="8"/>
                                            </p:txEl>
                                          </p:spTgt>
                                        </p:tgtEl>
                                      </p:cBhvr>
                                    </p:animEffect>
                                  </p:childTnLst>
                                </p:cTn>
                              </p:par>
                            </p:childTnLst>
                          </p:cTn>
                        </p:par>
                        <p:par>
                          <p:cTn id="30" fill="hold">
                            <p:stCondLst>
                              <p:cond delay="435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9" end="9"/>
                                            </p:txEl>
                                          </p:spTgt>
                                        </p:tgtEl>
                                        <p:attrNameLst>
                                          <p:attrName>style.visibility</p:attrName>
                                        </p:attrNameLst>
                                      </p:cBhvr>
                                      <p:to>
                                        <p:strVal val="visible"/>
                                      </p:to>
                                    </p:set>
                                    <p:animEffect transition="in" filter="fade">
                                      <p:cBhvr>
                                        <p:cTn id="33" dur="500"/>
                                        <p:tgtEl>
                                          <p:spTgt spid="10">
                                            <p:txEl>
                                              <p:pRg st="9" end="9"/>
                                            </p:txEl>
                                          </p:spTgt>
                                        </p:tgtEl>
                                      </p:cBhvr>
                                    </p:animEffect>
                                  </p:childTnLst>
                                </p:cTn>
                              </p:par>
                            </p:childTnLst>
                          </p:cTn>
                        </p:par>
                        <p:par>
                          <p:cTn id="34" fill="hold">
                            <p:stCondLst>
                              <p:cond delay="510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childTnLst>
                          </p:cTn>
                        </p:par>
                        <p:par>
                          <p:cTn id="38" fill="hold">
                            <p:stCondLst>
                              <p:cond delay="5800"/>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0">
                                            <p:txEl>
                                              <p:pRg st="12" end="12"/>
                                            </p:txEl>
                                          </p:spTgt>
                                        </p:tgtEl>
                                        <p:attrNameLst>
                                          <p:attrName>style.visibility</p:attrName>
                                        </p:attrNameLst>
                                      </p:cBhvr>
                                      <p:to>
                                        <p:strVal val="visible"/>
                                      </p:to>
                                    </p:set>
                                    <p:animEffect transition="in" filter="fade">
                                      <p:cBhvr>
                                        <p:cTn id="41"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ood_donor_life_saver.jpg"/>
          <p:cNvPicPr>
            <a:picLocks noChangeAspect="1"/>
          </p:cNvPicPr>
          <p:nvPr/>
        </p:nvPicPr>
        <p:blipFill>
          <a:blip r:embed="rId3"/>
          <a:stretch>
            <a:fillRect/>
          </a:stretch>
        </p:blipFill>
        <p:spPr>
          <a:xfrm>
            <a:off x="4972050" y="2590800"/>
            <a:ext cx="3200400" cy="3200400"/>
          </a:xfrm>
          <a:prstGeom prst="rect">
            <a:avLst/>
          </a:prstGeom>
        </p:spPr>
      </p:pic>
      <p:sp>
        <p:nvSpPr>
          <p:cNvPr id="2" name="Date Placeholder 1"/>
          <p:cNvSpPr>
            <a:spLocks noGrp="1"/>
          </p:cNvSpPr>
          <p:nvPr>
            <p:ph type="dt" sz="half" idx="10"/>
          </p:nvPr>
        </p:nvSpPr>
        <p:spPr>
          <a:xfrm>
            <a:off x="223274" y="6574466"/>
            <a:ext cx="2133600" cy="168275"/>
          </a:xfrm>
        </p:spPr>
        <p:txBody>
          <a:bodyPr/>
          <a:lstStyle/>
          <a:p>
            <a:fld id="{CDC0D38E-4522-4B5D-B379-9CC9B0499A1F}" type="datetime1">
              <a:rPr lang="en-US" smtClean="0"/>
              <a:pPr/>
              <a:t>9/6/2016</a:t>
            </a:fld>
            <a:endParaRPr lang="en-US" dirty="0"/>
          </a:p>
        </p:txBody>
      </p:sp>
      <p:sp>
        <p:nvSpPr>
          <p:cNvPr id="3" name="Footer Placeholder 2"/>
          <p:cNvSpPr>
            <a:spLocks noGrp="1"/>
          </p:cNvSpPr>
          <p:nvPr>
            <p:ph type="ftr" sz="quarter" idx="11"/>
          </p:nvPr>
        </p:nvSpPr>
        <p:spPr>
          <a:xfrm>
            <a:off x="3124200" y="6485864"/>
            <a:ext cx="2895600" cy="320675"/>
          </a:xfrm>
        </p:spPr>
        <p:txBody>
          <a:bodyPr/>
          <a:lstStyle/>
          <a:p>
            <a:r>
              <a:rPr lang="en-US" b="1" dirty="0" smtClean="0">
                <a:solidFill>
                  <a:srgbClr val="FF0000"/>
                </a:solidFill>
              </a:rPr>
              <a:t>"Someone is needing blood somewhere."</a:t>
            </a:r>
            <a:endParaRPr lang="en-US" b="1" dirty="0">
              <a:solidFill>
                <a:srgbClr val="FF0000"/>
              </a:solidFill>
            </a:endParaRPr>
          </a:p>
        </p:txBody>
      </p:sp>
      <p:sp>
        <p:nvSpPr>
          <p:cNvPr id="6" name="Slide Number Placeholder 5"/>
          <p:cNvSpPr>
            <a:spLocks noGrp="1"/>
          </p:cNvSpPr>
          <p:nvPr>
            <p:ph type="sldNum" sz="quarter" idx="12"/>
          </p:nvPr>
        </p:nvSpPr>
        <p:spPr>
          <a:xfrm>
            <a:off x="6702062" y="6563833"/>
            <a:ext cx="2133600" cy="168275"/>
          </a:xfrm>
        </p:spPr>
        <p:txBody>
          <a:bodyPr/>
          <a:lstStyle/>
          <a:p>
            <a:fld id="{B6F15528-21DE-4FAA-801E-634DDDAF4B2B}" type="slidenum">
              <a:rPr lang="en-US" smtClean="0"/>
              <a:pPr/>
              <a:t>9</a:t>
            </a:fld>
            <a:endParaRPr lang="en-US" dirty="0"/>
          </a:p>
        </p:txBody>
      </p:sp>
      <p:sp>
        <p:nvSpPr>
          <p:cNvPr id="7" name="TextBox 6"/>
          <p:cNvSpPr txBox="1"/>
          <p:nvPr/>
        </p:nvSpPr>
        <p:spPr>
          <a:xfrm>
            <a:off x="650358" y="736363"/>
            <a:ext cx="7772400" cy="4388894"/>
          </a:xfrm>
          <a:prstGeom prst="rect">
            <a:avLst/>
          </a:prstGeom>
          <a:noFill/>
        </p:spPr>
        <p:txBody>
          <a:bodyPr wrap="square" rtlCol="0">
            <a:spAutoFit/>
          </a:bodyPr>
          <a:lstStyle/>
          <a:p>
            <a:pPr marL="285750" indent="-285750"/>
            <a:endParaRPr lang="en-US" dirty="0" smtClean="0"/>
          </a:p>
          <a:p>
            <a:pPr marL="342900" indent="-342900">
              <a:lnSpc>
                <a:spcPct val="90000"/>
              </a:lnSpc>
              <a:spcBef>
                <a:spcPct val="20000"/>
              </a:spcBef>
              <a:buClr>
                <a:srgbClr val="FF0000"/>
              </a:buClr>
              <a:buBlip>
                <a:blip r:embed="rId4"/>
              </a:buBlip>
            </a:pPr>
            <a:endParaRPr lang="en-US" sz="1900" dirty="0" smtClean="0">
              <a:latin typeface="Book Antiqua" pitchFamily="18" charset="0"/>
            </a:endParaRPr>
          </a:p>
          <a:p>
            <a:pPr marL="342900" indent="-342900">
              <a:lnSpc>
                <a:spcPct val="90000"/>
              </a:lnSpc>
              <a:spcBef>
                <a:spcPct val="20000"/>
              </a:spcBef>
              <a:buClr>
                <a:srgbClr val="FF0000"/>
              </a:buClr>
              <a:buBlip>
                <a:blip r:embed="rId4"/>
              </a:buBlip>
            </a:pPr>
            <a:r>
              <a:rPr lang="en-US" sz="1900" dirty="0" smtClean="0">
                <a:latin typeface="Book Antiqua" pitchFamily="18" charset="0"/>
              </a:rPr>
              <a:t>In </a:t>
            </a:r>
            <a:r>
              <a:rPr lang="en-US" sz="1900" dirty="0">
                <a:latin typeface="Book Antiqua" pitchFamily="18" charset="0"/>
              </a:rPr>
              <a:t>1901, </a:t>
            </a:r>
            <a:r>
              <a:rPr lang="en-US" sz="1900" dirty="0">
                <a:solidFill>
                  <a:srgbClr val="C00000"/>
                </a:solidFill>
                <a:latin typeface="Book Antiqua" pitchFamily="18" charset="0"/>
              </a:rPr>
              <a:t>Karl Landsteiner</a:t>
            </a:r>
            <a:r>
              <a:rPr lang="en-US" sz="1900" dirty="0">
                <a:latin typeface="Book Antiqua" pitchFamily="18" charset="0"/>
              </a:rPr>
              <a:t> identified the  </a:t>
            </a:r>
            <a:r>
              <a:rPr lang="en-US" sz="1900" dirty="0">
                <a:solidFill>
                  <a:srgbClr val="C00000"/>
                </a:solidFill>
                <a:latin typeface="Book Antiqua" pitchFamily="18" charset="0"/>
              </a:rPr>
              <a:t>A</a:t>
            </a:r>
            <a:r>
              <a:rPr lang="en-US" sz="1900" dirty="0">
                <a:latin typeface="Book Antiqua" pitchFamily="18" charset="0"/>
              </a:rPr>
              <a:t>, </a:t>
            </a:r>
            <a:r>
              <a:rPr lang="en-US" sz="1900" dirty="0">
                <a:solidFill>
                  <a:srgbClr val="C00000"/>
                </a:solidFill>
                <a:latin typeface="Book Antiqua" pitchFamily="18" charset="0"/>
              </a:rPr>
              <a:t>B</a:t>
            </a:r>
            <a:r>
              <a:rPr lang="en-US" sz="1900" dirty="0">
                <a:latin typeface="Book Antiqua" pitchFamily="18" charset="0"/>
              </a:rPr>
              <a:t>, </a:t>
            </a:r>
            <a:r>
              <a:rPr lang="en-US" sz="1900" dirty="0">
                <a:solidFill>
                  <a:srgbClr val="C00000"/>
                </a:solidFill>
                <a:latin typeface="Book Antiqua" pitchFamily="18" charset="0"/>
              </a:rPr>
              <a:t>AB</a:t>
            </a:r>
            <a:r>
              <a:rPr lang="en-US" sz="1900" dirty="0">
                <a:latin typeface="Book Antiqua" pitchFamily="18" charset="0"/>
              </a:rPr>
              <a:t> and </a:t>
            </a:r>
            <a:r>
              <a:rPr lang="en-US" sz="1900" dirty="0">
                <a:solidFill>
                  <a:srgbClr val="C00000"/>
                </a:solidFill>
                <a:latin typeface="Book Antiqua" pitchFamily="18" charset="0"/>
              </a:rPr>
              <a:t>O</a:t>
            </a:r>
            <a:r>
              <a:rPr lang="en-US" sz="1900" dirty="0">
                <a:latin typeface="Book Antiqua" pitchFamily="18" charset="0"/>
              </a:rPr>
              <a:t> blood types. </a:t>
            </a:r>
          </a:p>
          <a:p>
            <a:pPr marL="342900" indent="-342900">
              <a:lnSpc>
                <a:spcPct val="90000"/>
              </a:lnSpc>
              <a:spcBef>
                <a:spcPct val="20000"/>
              </a:spcBef>
              <a:buClr>
                <a:srgbClr val="FF0000"/>
              </a:buClr>
              <a:buBlip>
                <a:blip r:embed="rId4"/>
              </a:buBlip>
            </a:pPr>
            <a:endParaRPr lang="en-US" sz="1900" dirty="0">
              <a:latin typeface="Book Antiqua" pitchFamily="18" charset="0"/>
            </a:endParaRPr>
          </a:p>
          <a:p>
            <a:pPr marL="342900" indent="-342900">
              <a:lnSpc>
                <a:spcPct val="90000"/>
              </a:lnSpc>
              <a:spcBef>
                <a:spcPct val="20000"/>
              </a:spcBef>
              <a:buClr>
                <a:srgbClr val="FF0000"/>
              </a:buClr>
              <a:buBlip>
                <a:blip r:embed="rId4"/>
              </a:buBlip>
            </a:pPr>
            <a:r>
              <a:rPr lang="en-US" sz="1900" dirty="0">
                <a:latin typeface="Book Antiqua" pitchFamily="18" charset="0"/>
              </a:rPr>
              <a:t>Each blood type contains a unique </a:t>
            </a:r>
            <a:r>
              <a:rPr lang="en-US" sz="1900" dirty="0" smtClean="0">
                <a:latin typeface="Book Antiqua" pitchFamily="18" charset="0"/>
              </a:rPr>
              <a:t>molecule</a:t>
            </a:r>
            <a:r>
              <a:rPr lang="en-US" sz="1900" dirty="0">
                <a:latin typeface="Book Antiqua" pitchFamily="18" charset="0"/>
              </a:rPr>
              <a:t> </a:t>
            </a:r>
            <a:r>
              <a:rPr lang="en-US" sz="1900" dirty="0" smtClean="0">
                <a:latin typeface="Book Antiqua" pitchFamily="18" charset="0"/>
              </a:rPr>
              <a:t>called </a:t>
            </a:r>
            <a:r>
              <a:rPr lang="en-US" sz="1900" dirty="0">
                <a:solidFill>
                  <a:srgbClr val="C00000"/>
                </a:solidFill>
                <a:latin typeface="Book Antiqua" pitchFamily="18" charset="0"/>
              </a:rPr>
              <a:t>antigen</a:t>
            </a:r>
            <a:r>
              <a:rPr lang="en-US" sz="1900" dirty="0">
                <a:latin typeface="Book Antiqua" pitchFamily="18" charset="0"/>
              </a:rPr>
              <a:t>, on the surface of the red blood cell. </a:t>
            </a:r>
          </a:p>
          <a:p>
            <a:pPr marL="342900" indent="-342900">
              <a:lnSpc>
                <a:spcPct val="90000"/>
              </a:lnSpc>
              <a:spcBef>
                <a:spcPct val="20000"/>
              </a:spcBef>
              <a:buClr>
                <a:srgbClr val="FF0000"/>
              </a:buClr>
              <a:buBlip>
                <a:blip r:embed="rId4"/>
              </a:buBlip>
            </a:pPr>
            <a:endParaRPr lang="en-US" sz="1900" dirty="0">
              <a:latin typeface="Book Antiqua" pitchFamily="18" charset="0"/>
            </a:endParaRPr>
          </a:p>
          <a:p>
            <a:pPr marL="342900" indent="-342900">
              <a:lnSpc>
                <a:spcPct val="90000"/>
              </a:lnSpc>
              <a:spcBef>
                <a:spcPct val="20000"/>
              </a:spcBef>
              <a:buClr>
                <a:srgbClr val="FF0000"/>
              </a:buClr>
              <a:buBlip>
                <a:blip r:embed="rId4"/>
              </a:buBlip>
            </a:pPr>
            <a:r>
              <a:rPr lang="en-US" sz="1900" dirty="0">
                <a:latin typeface="Book Antiqua" pitchFamily="18" charset="0"/>
              </a:rPr>
              <a:t>If a person receives blood of the wrong type,  then </a:t>
            </a:r>
            <a:endParaRPr lang="en-US" sz="1900" dirty="0" smtClean="0">
              <a:latin typeface="Book Antiqua" pitchFamily="18" charset="0"/>
            </a:endParaRPr>
          </a:p>
          <a:p>
            <a:pPr>
              <a:lnSpc>
                <a:spcPct val="90000"/>
              </a:lnSpc>
              <a:spcBef>
                <a:spcPct val="20000"/>
              </a:spcBef>
              <a:buClr>
                <a:srgbClr val="FF0000"/>
              </a:buClr>
            </a:pPr>
            <a:r>
              <a:rPr lang="en-US" sz="1900" dirty="0">
                <a:latin typeface="Book Antiqua" pitchFamily="18" charset="0"/>
              </a:rPr>
              <a:t> </a:t>
            </a:r>
            <a:r>
              <a:rPr lang="en-US" sz="1900" dirty="0" smtClean="0">
                <a:latin typeface="Book Antiqua" pitchFamily="18" charset="0"/>
              </a:rPr>
              <a:t>     these </a:t>
            </a:r>
            <a:r>
              <a:rPr lang="en-US" sz="1900" dirty="0">
                <a:latin typeface="Book Antiqua" pitchFamily="18" charset="0"/>
              </a:rPr>
              <a:t>cells are attacked by </a:t>
            </a:r>
            <a:r>
              <a:rPr lang="en-US" sz="1900" dirty="0">
                <a:solidFill>
                  <a:srgbClr val="C00000"/>
                </a:solidFill>
                <a:latin typeface="Book Antiqua" pitchFamily="18" charset="0"/>
              </a:rPr>
              <a:t>antibodies</a:t>
            </a:r>
            <a:r>
              <a:rPr lang="en-US" sz="1900" dirty="0">
                <a:latin typeface="Book Antiqua" pitchFamily="18" charset="0"/>
              </a:rPr>
              <a:t>.</a:t>
            </a:r>
          </a:p>
          <a:p>
            <a:pPr marL="342900" indent="-342900">
              <a:lnSpc>
                <a:spcPct val="90000"/>
              </a:lnSpc>
              <a:spcBef>
                <a:spcPct val="20000"/>
              </a:spcBef>
              <a:buClr>
                <a:srgbClr val="FF0000"/>
              </a:buClr>
              <a:buBlip>
                <a:blip r:embed="rId4"/>
              </a:buBlip>
            </a:pPr>
            <a:endParaRPr lang="en-US" sz="1900" dirty="0">
              <a:latin typeface="Book Antiqua" pitchFamily="18" charset="0"/>
            </a:endParaRPr>
          </a:p>
          <a:p>
            <a:pPr marL="342900" indent="-342900">
              <a:lnSpc>
                <a:spcPct val="90000"/>
              </a:lnSpc>
              <a:spcBef>
                <a:spcPct val="20000"/>
              </a:spcBef>
              <a:buClr>
                <a:srgbClr val="FF0000"/>
              </a:buClr>
              <a:buBlip>
                <a:blip r:embed="rId4"/>
              </a:buBlip>
            </a:pPr>
            <a:r>
              <a:rPr lang="en-US" sz="1900" dirty="0">
                <a:latin typeface="Book Antiqua" pitchFamily="18" charset="0"/>
              </a:rPr>
              <a:t>Therefore, </a:t>
            </a:r>
            <a:r>
              <a:rPr lang="en-US" sz="1900" dirty="0">
                <a:solidFill>
                  <a:srgbClr val="C00000"/>
                </a:solidFill>
                <a:latin typeface="Book Antiqua" pitchFamily="18" charset="0"/>
              </a:rPr>
              <a:t>correct</a:t>
            </a:r>
            <a:r>
              <a:rPr lang="en-US" sz="1900" dirty="0">
                <a:latin typeface="Book Antiqua" pitchFamily="18" charset="0"/>
              </a:rPr>
              <a:t> blood typing during </a:t>
            </a:r>
          </a:p>
          <a:p>
            <a:pPr>
              <a:lnSpc>
                <a:spcPct val="90000"/>
              </a:lnSpc>
              <a:spcBef>
                <a:spcPct val="20000"/>
              </a:spcBef>
              <a:buClr>
                <a:srgbClr val="FF0000"/>
              </a:buClr>
            </a:pPr>
            <a:r>
              <a:rPr lang="en-US" sz="1900" dirty="0">
                <a:latin typeface="Book Antiqua" pitchFamily="18" charset="0"/>
              </a:rPr>
              <a:t> </a:t>
            </a:r>
            <a:r>
              <a:rPr lang="en-US" sz="1900" dirty="0" smtClean="0">
                <a:latin typeface="Book Antiqua" pitchFamily="18" charset="0"/>
              </a:rPr>
              <a:t>     </a:t>
            </a:r>
            <a:r>
              <a:rPr lang="en-US" sz="1900" dirty="0">
                <a:latin typeface="Book Antiqua" pitchFamily="18" charset="0"/>
              </a:rPr>
              <a:t>transfusions is essential.</a:t>
            </a:r>
          </a:p>
          <a:p>
            <a:endParaRPr lang="en-US" dirty="0"/>
          </a:p>
        </p:txBody>
      </p:sp>
      <p:pic>
        <p:nvPicPr>
          <p:cNvPr id="13" name="Picture 4" descr="Tejus"/>
          <p:cNvPicPr>
            <a:picLocks noChangeAspect="1" noChangeArrowheads="1"/>
          </p:cNvPicPr>
          <p:nvPr/>
        </p:nvPicPr>
        <p:blipFill>
          <a:blip r:embed="rId5"/>
          <a:srcRect/>
          <a:stretch>
            <a:fillRect/>
          </a:stretch>
        </p:blipFill>
        <p:spPr bwMode="auto">
          <a:xfrm>
            <a:off x="0" y="5426535"/>
            <a:ext cx="1393362" cy="1371601"/>
          </a:xfrm>
          <a:prstGeom prst="rect">
            <a:avLst/>
          </a:prstGeom>
          <a:noFill/>
        </p:spPr>
      </p:pic>
      <p:sp>
        <p:nvSpPr>
          <p:cNvPr id="9" name="Rounded Rectangle 8"/>
          <p:cNvSpPr/>
          <p:nvPr/>
        </p:nvSpPr>
        <p:spPr>
          <a:xfrm>
            <a:off x="822040" y="609600"/>
            <a:ext cx="2514600" cy="609600"/>
          </a:xfrm>
          <a:prstGeom prst="roundRect">
            <a:avLst/>
          </a:prstGeom>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Blood Groups</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style.rotation</p:attrName>
                                        </p:attrNameLst>
                                      </p:cBhvr>
                                      <p:tavLst>
                                        <p:tav tm="0">
                                          <p:val>
                                            <p:fltVal val="720"/>
                                          </p:val>
                                        </p:tav>
                                        <p:tav tm="100000">
                                          <p:val>
                                            <p:fltVal val="0"/>
                                          </p:val>
                                        </p:tav>
                                      </p:tavLst>
                                    </p:anim>
                                    <p:anim calcmode="lin" valueType="num">
                                      <p:cBhvr>
                                        <p:cTn id="9" dur="500" fill="hold"/>
                                        <p:tgtEl>
                                          <p:spTgt spid="12"/>
                                        </p:tgtEl>
                                        <p:attrNameLst>
                                          <p:attrName>ppt_h</p:attrName>
                                        </p:attrNameLst>
                                      </p:cBhvr>
                                      <p:tavLst>
                                        <p:tav tm="0">
                                          <p:val>
                                            <p:fltVal val="0"/>
                                          </p:val>
                                        </p:tav>
                                        <p:tav tm="100000">
                                          <p:val>
                                            <p:strVal val="#ppt_h"/>
                                          </p:val>
                                        </p:tav>
                                      </p:tavLst>
                                    </p:anim>
                                    <p:anim calcmode="lin" valueType="num">
                                      <p:cBhvr>
                                        <p:cTn id="10" dur="500" fill="hold"/>
                                        <p:tgtEl>
                                          <p:spTgt spid="12"/>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1235</Words>
  <Application>Microsoft Office PowerPoint</Application>
  <PresentationFormat>On-screen Show (4:3)</PresentationFormat>
  <Paragraphs>288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 Condensed</vt:lpstr>
      <vt:lpstr>Book Antiqua</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nidhin.a</cp:lastModifiedBy>
  <cp:revision>172</cp:revision>
  <dcterms:created xsi:type="dcterms:W3CDTF">2006-08-16T00:00:00Z</dcterms:created>
  <dcterms:modified xsi:type="dcterms:W3CDTF">2016-09-06T12:53:50Z</dcterms:modified>
</cp:coreProperties>
</file>